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3"/>
  </p:notesMasterIdLst>
  <p:sldIdLst>
    <p:sldId id="537" r:id="rId2"/>
    <p:sldId id="610" r:id="rId3"/>
    <p:sldId id="702" r:id="rId4"/>
    <p:sldId id="717" r:id="rId5"/>
    <p:sldId id="604" r:id="rId6"/>
    <p:sldId id="701" r:id="rId7"/>
    <p:sldId id="719" r:id="rId8"/>
    <p:sldId id="684" r:id="rId9"/>
    <p:sldId id="718" r:id="rId10"/>
    <p:sldId id="686" r:id="rId11"/>
    <p:sldId id="687" r:id="rId12"/>
    <p:sldId id="688" r:id="rId13"/>
    <p:sldId id="720" r:id="rId14"/>
    <p:sldId id="721" r:id="rId15"/>
    <p:sldId id="722" r:id="rId16"/>
    <p:sldId id="693" r:id="rId17"/>
    <p:sldId id="608" r:id="rId18"/>
    <p:sldId id="703" r:id="rId19"/>
    <p:sldId id="723" r:id="rId20"/>
    <p:sldId id="724" r:id="rId21"/>
    <p:sldId id="705" r:id="rId22"/>
    <p:sldId id="707" r:id="rId23"/>
    <p:sldId id="706" r:id="rId24"/>
    <p:sldId id="716" r:id="rId25"/>
    <p:sldId id="715" r:id="rId26"/>
    <p:sldId id="704" r:id="rId27"/>
    <p:sldId id="708" r:id="rId28"/>
    <p:sldId id="712" r:id="rId29"/>
    <p:sldId id="690" r:id="rId30"/>
    <p:sldId id="725" r:id="rId31"/>
    <p:sldId id="709" r:id="rId32"/>
    <p:sldId id="692" r:id="rId33"/>
    <p:sldId id="695" r:id="rId34"/>
    <p:sldId id="726" r:id="rId35"/>
    <p:sldId id="699" r:id="rId36"/>
    <p:sldId id="691" r:id="rId37"/>
    <p:sldId id="696" r:id="rId38"/>
    <p:sldId id="689" r:id="rId39"/>
    <p:sldId id="711" r:id="rId40"/>
    <p:sldId id="714" r:id="rId41"/>
    <p:sldId id="685" r:id="rId42"/>
  </p:sldIdLst>
  <p:sldSz cx="17279938" cy="9720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56DC38D0-8260-4B9E-83D4-540EEDE9513A}">
          <p14:sldIdLst>
            <p14:sldId id="537"/>
            <p14:sldId id="610"/>
            <p14:sldId id="702"/>
            <p14:sldId id="717"/>
            <p14:sldId id="604"/>
            <p14:sldId id="701"/>
          </p14:sldIdLst>
        </p14:section>
        <p14:section name="Blazor Architecture" id="{FEEBF338-E775-4A4E-B875-406104D1D3F8}">
          <p14:sldIdLst>
            <p14:sldId id="719"/>
            <p14:sldId id="684"/>
            <p14:sldId id="718"/>
            <p14:sldId id="686"/>
            <p14:sldId id="687"/>
            <p14:sldId id="688"/>
            <p14:sldId id="720"/>
            <p14:sldId id="721"/>
            <p14:sldId id="722"/>
            <p14:sldId id="693"/>
          </p14:sldIdLst>
        </p14:section>
        <p14:section name=".Neo4J and .NET" id="{CB9E8476-DDD8-4C85-80D0-B29B20DACDE3}">
          <p14:sldIdLst>
            <p14:sldId id="608"/>
            <p14:sldId id="703"/>
            <p14:sldId id="723"/>
            <p14:sldId id="724"/>
            <p14:sldId id="705"/>
            <p14:sldId id="707"/>
            <p14:sldId id="706"/>
            <p14:sldId id="716"/>
            <p14:sldId id="715"/>
            <p14:sldId id="704"/>
            <p14:sldId id="708"/>
          </p14:sldIdLst>
        </p14:section>
        <p14:section name="Neo4j and .NET" id="{818F3549-759E-4CEC-86F7-1A98D5D5A227}">
          <p14:sldIdLst>
            <p14:sldId id="712"/>
            <p14:sldId id="690"/>
            <p14:sldId id="725"/>
            <p14:sldId id="709"/>
          </p14:sldIdLst>
        </p14:section>
        <p14:section name="CSSS" id="{F9263EDB-51E4-41F7-89CE-3C1E6D8703B8}">
          <p14:sldIdLst>
            <p14:sldId id="692"/>
            <p14:sldId id="695"/>
            <p14:sldId id="726"/>
            <p14:sldId id="699"/>
            <p14:sldId id="691"/>
            <p14:sldId id="696"/>
          </p14:sldIdLst>
        </p14:section>
        <p14:section name="Final Notes" id="{FCBA271E-3EC7-4FED-AF5E-FCD0A9806BEC}">
          <p14:sldIdLst>
            <p14:sldId id="689"/>
            <p14:sldId id="711"/>
            <p14:sldId id="714"/>
            <p14:sldId id="6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326D"/>
    <a:srgbClr val="EBEBEB"/>
    <a:srgbClr val="6F7283"/>
    <a:srgbClr val="DEEBF7"/>
    <a:srgbClr val="C0D4F3"/>
    <a:srgbClr val="E9E9E9"/>
    <a:srgbClr val="F3F2F2"/>
    <a:srgbClr val="3A62A7"/>
    <a:srgbClr val="002060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5079" autoAdjust="0"/>
  </p:normalViewPr>
  <p:slideViewPr>
    <p:cSldViewPr snapToGrid="0">
      <p:cViewPr varScale="1">
        <p:scale>
          <a:sx n="50" d="100"/>
          <a:sy n="50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50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erman" userId="844217e249c738f3" providerId="LiveId" clId="{C5FF4C39-D1F2-4057-BC76-A72B929A2E1A}"/>
    <pc:docChg chg="delSld modSld modSection">
      <pc:chgData name="Michael Herman" userId="844217e249c738f3" providerId="LiveId" clId="{C5FF4C39-D1F2-4057-BC76-A72B929A2E1A}" dt="2020-11-24T03:14:16.348" v="1" actId="47"/>
      <pc:docMkLst>
        <pc:docMk/>
      </pc:docMkLst>
      <pc:sldChg chg="del">
        <pc:chgData name="Michael Herman" userId="844217e249c738f3" providerId="LiveId" clId="{C5FF4C39-D1F2-4057-BC76-A72B929A2E1A}" dt="2020-11-24T03:14:16.348" v="1" actId="47"/>
        <pc:sldMkLst>
          <pc:docMk/>
          <pc:sldMk cId="66019671" sldId="682"/>
        </pc:sldMkLst>
      </pc:sldChg>
      <pc:sldChg chg="del">
        <pc:chgData name="Michael Herman" userId="844217e249c738f3" providerId="LiveId" clId="{C5FF4C39-D1F2-4057-BC76-A72B929A2E1A}" dt="2020-11-24T03:14:16.348" v="1" actId="47"/>
        <pc:sldMkLst>
          <pc:docMk/>
          <pc:sldMk cId="3033041320" sldId="683"/>
        </pc:sldMkLst>
      </pc:sldChg>
      <pc:sldChg chg="addSp modSp">
        <pc:chgData name="Michael Herman" userId="844217e249c738f3" providerId="LiveId" clId="{C5FF4C39-D1F2-4057-BC76-A72B929A2E1A}" dt="2020-11-24T03:13:04.274" v="0"/>
        <pc:sldMkLst>
          <pc:docMk/>
          <pc:sldMk cId="3584471246" sldId="692"/>
        </pc:sldMkLst>
        <pc:grpChg chg="add mod">
          <ac:chgData name="Michael Herman" userId="844217e249c738f3" providerId="LiveId" clId="{C5FF4C39-D1F2-4057-BC76-A72B929A2E1A}" dt="2020-11-24T03:13:04.274" v="0"/>
          <ac:grpSpMkLst>
            <pc:docMk/>
            <pc:sldMk cId="3584471246" sldId="692"/>
            <ac:grpSpMk id="9" creationId="{07B819C4-F3F4-43B7-8C98-037CEC8222E3}"/>
          </ac:grpSpMkLst>
        </pc:grpChg>
        <pc:picChg chg="mod">
          <ac:chgData name="Michael Herman" userId="844217e249c738f3" providerId="LiveId" clId="{C5FF4C39-D1F2-4057-BC76-A72B929A2E1A}" dt="2020-11-24T03:13:04.274" v="0"/>
          <ac:picMkLst>
            <pc:docMk/>
            <pc:sldMk cId="3584471246" sldId="692"/>
            <ac:picMk id="10" creationId="{71CA4B14-FA54-4AA8-A5BD-4BBCB60DE4F9}"/>
          </ac:picMkLst>
        </pc:picChg>
        <pc:picChg chg="mod">
          <ac:chgData name="Michael Herman" userId="844217e249c738f3" providerId="LiveId" clId="{C5FF4C39-D1F2-4057-BC76-A72B929A2E1A}" dt="2020-11-24T03:13:04.274" v="0"/>
          <ac:picMkLst>
            <pc:docMk/>
            <pc:sldMk cId="3584471246" sldId="692"/>
            <ac:picMk id="11" creationId="{0DE31F73-BAC9-477D-BB5D-1F4B5E3934A0}"/>
          </ac:picMkLst>
        </pc:picChg>
        <pc:picChg chg="mod">
          <ac:chgData name="Michael Herman" userId="844217e249c738f3" providerId="LiveId" clId="{C5FF4C39-D1F2-4057-BC76-A72B929A2E1A}" dt="2020-11-24T03:13:04.274" v="0"/>
          <ac:picMkLst>
            <pc:docMk/>
            <pc:sldMk cId="3584471246" sldId="692"/>
            <ac:picMk id="12" creationId="{C095F11A-168E-4EE4-8651-DAEF316A3CE5}"/>
          </ac:picMkLst>
        </pc:picChg>
      </pc:sldChg>
      <pc:sldChg chg="del">
        <pc:chgData name="Michael Herman" userId="844217e249c738f3" providerId="LiveId" clId="{C5FF4C39-D1F2-4057-BC76-A72B929A2E1A}" dt="2020-11-24T03:14:16.348" v="1" actId="47"/>
        <pc:sldMkLst>
          <pc:docMk/>
          <pc:sldMk cId="3543383968" sldId="71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AB124-E393-4774-876C-6DE34449BB95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8D1F4-A4C0-46ED-9389-425536AC7E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3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o4j/neo4j-dotnet-driver/blob/4.2/Neo4j.Driver/Neo4j.Driver/Query.cs#L4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671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https://youtu.be/dCgqTDki-VM?t=1743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5830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IR = Intermediate Representation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dirty="0">
                <a:effectLst/>
                <a:latin typeface="Roboto"/>
              </a:rPr>
              <a:t>Blazor in more depth - Ryan Nowak &amp; Steve Sanderson</a:t>
            </a:r>
          </a:p>
          <a:p>
            <a:r>
              <a:rPr lang="en-CA" dirty="0"/>
              <a:t>https://youtu.be/QnBYmTpugz0?t=2139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9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05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0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https://github.com/rynowak/Presentations/tree/master/2019/AusNzMeetups/blazor/code-snippets/Shared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09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194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1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are connected to other nodes via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relationships</a:t>
            </a: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Nodes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labels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Relationships can have one or more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properties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0333A"/>
              </a:solidFill>
              <a:effectLst/>
              <a:latin typeface="Open Sans"/>
            </a:endParaRPr>
          </a:p>
          <a:p>
            <a:pPr algn="l"/>
            <a:r>
              <a:rPr lang="en-US" b="1" i="0" dirty="0">
                <a:solidFill>
                  <a:srgbClr val="68BBF4"/>
                </a:solidFill>
                <a:effectLst/>
                <a:latin typeface="Open Sans"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used to group </a:t>
            </a:r>
            <a:r>
              <a:rPr lang="en-US" b="1" i="0" dirty="0">
                <a:solidFill>
                  <a:srgbClr val="30333A"/>
                </a:solidFill>
                <a:effectLst/>
                <a:latin typeface="Open Sans"/>
              </a:rPr>
              <a:t>nodes</a:t>
            </a: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33A"/>
                </a:solidFill>
                <a:effectLst/>
                <a:latin typeface="Open Sans"/>
              </a:rPr>
              <a:t>Native label indexes are optimized for speed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1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https://github.com/neo4j/neo4j-dotnet-driver/blob/4.2/Neo4j.Driver/Neo4j.Driver/Query.cs#L47</a:t>
            </a:r>
            <a:r>
              <a:rPr lang="en-US" dirty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8D1F4-A4C0-46ED-9389-425536AC7E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24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0712" y="1258005"/>
            <a:ext cx="12241477" cy="3602126"/>
          </a:xfrm>
        </p:spPr>
        <p:txBody>
          <a:bodyPr bIns="0" anchor="b">
            <a:normAutofit/>
          </a:bodyPr>
          <a:lstStyle>
            <a:lvl1pPr algn="l">
              <a:defRPr sz="935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713" y="5125850"/>
            <a:ext cx="12241475" cy="1385642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2551" b="0" cap="all" baseline="0">
                <a:solidFill>
                  <a:schemeClr val="tx1"/>
                </a:solidFill>
              </a:defRPr>
            </a:lvl1pPr>
            <a:lvl2pPr marL="647990" indent="0" algn="ctr">
              <a:buNone/>
              <a:defRPr sz="2551"/>
            </a:lvl2pPr>
            <a:lvl3pPr marL="1295979" indent="0" algn="ctr">
              <a:buNone/>
              <a:defRPr sz="2551"/>
            </a:lvl3pPr>
            <a:lvl4pPr marL="1943969" indent="0" algn="ctr">
              <a:buNone/>
              <a:defRPr sz="2268"/>
            </a:lvl4pPr>
            <a:lvl5pPr marL="2591958" indent="0" algn="ctr">
              <a:buNone/>
              <a:defRPr sz="2268"/>
            </a:lvl5pPr>
            <a:lvl6pPr marL="3239948" indent="0" algn="ctr">
              <a:buNone/>
              <a:defRPr sz="2268"/>
            </a:lvl6pPr>
            <a:lvl7pPr marL="3887937" indent="0" algn="ctr">
              <a:buNone/>
              <a:defRPr sz="2268"/>
            </a:lvl7pPr>
            <a:lvl8pPr marL="4535927" indent="0" algn="ctr">
              <a:buNone/>
              <a:defRPr sz="2268"/>
            </a:lvl8pPr>
            <a:lvl9pPr marL="5183916" indent="0" algn="ctr">
              <a:buNone/>
              <a:defRPr sz="226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0564" y="589113"/>
            <a:ext cx="4961626" cy="438249"/>
          </a:xfrm>
        </p:spPr>
        <p:txBody>
          <a:bodyPr/>
          <a:lstStyle/>
          <a:p>
            <a:fld id="{3DDD2756-3006-4FC9-B7F8-B2E94B34317B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8899" y="587606"/>
            <a:ext cx="7049618" cy="438249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>
            <a:cxnSpLocks/>
          </p:cNvCxnSpPr>
          <p:nvPr/>
        </p:nvCxnSpPr>
        <p:spPr>
          <a:xfrm>
            <a:off x="740713" y="5122076"/>
            <a:ext cx="15794687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428C78-5767-4C6B-9C6A-9D1C4C342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649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F6966-E014-4339-A56A-A294103440F3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4EE2D89-981E-4892-AB50-2BEFE425455E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45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378219" y="1132434"/>
            <a:ext cx="2290020" cy="660474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47559" y="1132434"/>
            <a:ext cx="11095940" cy="66047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C900F-8F51-4E79-9C3A-1122C51284EC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378220" y="1132434"/>
            <a:ext cx="0" cy="6604746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F2AF691-9279-4DEB-95FD-3A5D88C33991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82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156586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06614" y="9019514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14550" y="9019515"/>
            <a:ext cx="8360017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99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119" y="2489071"/>
            <a:ext cx="12250096" cy="2675907"/>
          </a:xfrm>
        </p:spPr>
        <p:txBody>
          <a:bodyPr anchor="b">
            <a:normAutofit/>
          </a:bodyPr>
          <a:lstStyle>
            <a:lvl1pPr algn="l">
              <a:defRPr sz="51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1119" y="5394754"/>
            <a:ext cx="12232084" cy="1435686"/>
          </a:xfrm>
        </p:spPr>
        <p:txBody>
          <a:bodyPr tIns="91440">
            <a:normAutofit/>
          </a:bodyPr>
          <a:lstStyle>
            <a:lvl1pPr marL="0" indent="0" algn="l">
              <a:buNone/>
              <a:defRPr sz="2551">
                <a:solidFill>
                  <a:schemeClr val="tx1"/>
                </a:solidFill>
              </a:defRPr>
            </a:lvl1pPr>
            <a:lvl2pPr marL="647990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295979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3pPr>
            <a:lvl4pPr marL="194396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4pPr>
            <a:lvl5pPr marL="259195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5pPr>
            <a:lvl6pPr marL="3239948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6pPr>
            <a:lvl7pPr marL="388793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7pPr>
            <a:lvl8pPr marL="4535927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8pPr>
            <a:lvl9pPr marL="5183916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AF3DC-8433-456D-A958-E3E3D5C3F6D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61119" y="5393038"/>
            <a:ext cx="1223208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1A31C95-E4DD-40D2-9A4B-5A53ACB5ADF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04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4002" y="1140819"/>
            <a:ext cx="13614237" cy="15014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6583656" cy="488790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0352" y="2859304"/>
            <a:ext cx="6583656" cy="48778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E130F-F179-4A69-944F-28F8E685AD2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237F6F2-3758-4B08-8C55-0E65CC61613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2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130" y="1139790"/>
            <a:ext cx="13617108" cy="149718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130" y="2862431"/>
            <a:ext cx="6583656" cy="11366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51130" y="4003010"/>
            <a:ext cx="6583656" cy="37481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88355" y="2867326"/>
            <a:ext cx="6583656" cy="113706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3118" b="0" cap="all" baseline="0">
                <a:solidFill>
                  <a:schemeClr val="accent1"/>
                </a:solidFill>
              </a:defRPr>
            </a:lvl1pPr>
            <a:lvl2pPr marL="647990" indent="0">
              <a:buNone/>
              <a:defRPr sz="2835" b="1"/>
            </a:lvl2pPr>
            <a:lvl3pPr marL="1295979" indent="0">
              <a:buNone/>
              <a:defRPr sz="2551" b="1"/>
            </a:lvl3pPr>
            <a:lvl4pPr marL="1943969" indent="0">
              <a:buNone/>
              <a:defRPr sz="2268" b="1"/>
            </a:lvl4pPr>
            <a:lvl5pPr marL="2591958" indent="0">
              <a:buNone/>
              <a:defRPr sz="2268" b="1"/>
            </a:lvl5pPr>
            <a:lvl6pPr marL="3239948" indent="0">
              <a:buNone/>
              <a:defRPr sz="2268" b="1"/>
            </a:lvl6pPr>
            <a:lvl7pPr marL="3887937" indent="0">
              <a:buNone/>
              <a:defRPr sz="2268" b="1"/>
            </a:lvl7pPr>
            <a:lvl8pPr marL="4535927" indent="0">
              <a:buNone/>
              <a:defRPr sz="2268" b="1"/>
            </a:lvl8pPr>
            <a:lvl9pPr marL="5183916" indent="0">
              <a:buNone/>
              <a:defRPr sz="226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88355" y="3999073"/>
            <a:ext cx="6583656" cy="3738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83C8-1DF8-4245-A07A-4755AD6E4B48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060633" y="2617991"/>
            <a:ext cx="136169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955AA97-1758-463A-93ED-211CB11E7E7C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53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549745"/>
            <a:ext cx="15870238" cy="148714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6D579B6-E979-471E-AC80-707B4308BFED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03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DFF05B5-D7CA-483E-AEE4-94AF4DE8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27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559" y="1132434"/>
            <a:ext cx="4639021" cy="3184976"/>
          </a:xfrm>
        </p:spPr>
        <p:txBody>
          <a:bodyPr anchor="b">
            <a:normAutofit/>
          </a:bodyPr>
          <a:lstStyle>
            <a:lvl1pPr algn="l">
              <a:defRPr sz="340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8546" y="1132435"/>
            <a:ext cx="8521580" cy="6603239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47559" y="4543339"/>
            <a:ext cx="4641734" cy="3186484"/>
          </a:xfrm>
        </p:spPr>
        <p:txBody>
          <a:bodyPr/>
          <a:lstStyle>
            <a:lvl1pPr marL="0" indent="0" algn="l">
              <a:buNone/>
              <a:defRPr sz="2268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F02F-D285-4869-A177-106AF978F8AA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052673" y="4543339"/>
            <a:ext cx="463390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B6047CC-DA28-4076-BC9E-0D43BFA1B3F4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94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597834" y="683410"/>
            <a:ext cx="5774908" cy="729813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6820" y="1600928"/>
            <a:ext cx="7841067" cy="2594599"/>
          </a:xfrm>
        </p:spPr>
        <p:txBody>
          <a:bodyPr anchor="b">
            <a:normAutofit/>
          </a:bodyPr>
          <a:lstStyle>
            <a:lvl1pPr>
              <a:defRPr sz="4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14842" y="1591048"/>
            <a:ext cx="3955976" cy="5479982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4535"/>
            </a:lvl1pPr>
            <a:lvl2pPr marL="647990" indent="0">
              <a:buNone/>
              <a:defRPr sz="3968"/>
            </a:lvl2pPr>
            <a:lvl3pPr marL="1295979" indent="0">
              <a:buNone/>
              <a:defRPr sz="3402"/>
            </a:lvl3pPr>
            <a:lvl4pPr marL="1943969" indent="0">
              <a:buNone/>
              <a:defRPr sz="2835"/>
            </a:lvl4pPr>
            <a:lvl5pPr marL="2591958" indent="0">
              <a:buNone/>
              <a:defRPr sz="2835"/>
            </a:lvl5pPr>
            <a:lvl6pPr marL="3239948" indent="0">
              <a:buNone/>
              <a:defRPr sz="2835"/>
            </a:lvl6pPr>
            <a:lvl7pPr marL="3887937" indent="0">
              <a:buNone/>
              <a:defRPr sz="2835"/>
            </a:lvl7pPr>
            <a:lvl8pPr marL="4535927" indent="0">
              <a:buNone/>
              <a:defRPr sz="2835"/>
            </a:lvl8pPr>
            <a:lvl9pPr marL="5183916" indent="0">
              <a:buNone/>
              <a:defRPr sz="2835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55577" y="4459007"/>
            <a:ext cx="7829836" cy="2840026"/>
          </a:xfrm>
        </p:spPr>
        <p:txBody>
          <a:bodyPr>
            <a:normAutofit/>
          </a:bodyPr>
          <a:lstStyle>
            <a:lvl1pPr marL="0" indent="0" algn="l">
              <a:buNone/>
              <a:defRPr sz="2551"/>
            </a:lvl1pPr>
            <a:lvl2pPr marL="647990" indent="0">
              <a:buNone/>
              <a:defRPr sz="1984"/>
            </a:lvl2pPr>
            <a:lvl3pPr marL="1295979" indent="0">
              <a:buNone/>
              <a:defRPr sz="1701"/>
            </a:lvl3pPr>
            <a:lvl4pPr marL="1943969" indent="0">
              <a:buNone/>
              <a:defRPr sz="1417"/>
            </a:lvl4pPr>
            <a:lvl5pPr marL="2591958" indent="0">
              <a:buNone/>
              <a:defRPr sz="1417"/>
            </a:lvl5pPr>
            <a:lvl6pPr marL="3239948" indent="0">
              <a:buNone/>
              <a:defRPr sz="1417"/>
            </a:lvl6pPr>
            <a:lvl7pPr marL="3887937" indent="0">
              <a:buNone/>
              <a:defRPr sz="1417"/>
            </a:lvl7pPr>
            <a:lvl8pPr marL="4535927" indent="0">
              <a:buNone/>
              <a:defRPr sz="1417"/>
            </a:lvl8pPr>
            <a:lvl9pPr marL="5183916" indent="0">
              <a:buNone/>
              <a:defRPr sz="141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051401" y="7752762"/>
            <a:ext cx="7834013" cy="453730"/>
          </a:xfrm>
        </p:spPr>
        <p:txBody>
          <a:bodyPr/>
          <a:lstStyle>
            <a:lvl1pPr algn="l">
              <a:defRPr/>
            </a:lvl1pPr>
          </a:lstStyle>
          <a:p>
            <a:fld id="{FE77C0AE-B8BC-4C51-9DF3-B9F94820124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051400" y="451629"/>
            <a:ext cx="7853363" cy="454875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051401" y="4455624"/>
            <a:ext cx="78340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6B9BE36-0F1E-40F3-AD21-67DBBD9B1F26}"/>
              </a:ext>
            </a:extLst>
          </p:cNvPr>
          <p:cNvSpPr txBox="1">
            <a:spLocks/>
          </p:cNvSpPr>
          <p:nvPr userDrawn="1"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lang="en-CA" sz="1417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0B5C67D1-9F66-4BC1-9BEC-73C07D7C9B6B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1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62328"/>
            <a:ext cx="17279938" cy="581960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8683435"/>
            <a:ext cx="17279938" cy="10530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7349" y="1140295"/>
            <a:ext cx="13610892" cy="1487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7349" y="2857021"/>
            <a:ext cx="13610892" cy="4890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06614" y="468255"/>
            <a:ext cx="4961626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A1CD3-E264-4CE0-9EAE-56B619A18422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57349" y="466748"/>
            <a:ext cx="8417218" cy="4382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398" y="1132433"/>
            <a:ext cx="1149472" cy="71375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968">
                <a:solidFill>
                  <a:schemeClr val="accent1"/>
                </a:solidFill>
              </a:defRPr>
            </a:lvl1pPr>
          </a:lstStyle>
          <a:p>
            <a:fld id="{0B5C67D1-9F66-4BC1-9BEC-73C07D7C9B6B}" type="slidenum">
              <a:rPr lang="en-CA" smtClean="0"/>
              <a:t>‹#›</a:t>
            </a:fld>
            <a:endParaRPr lang="en-CA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8686175"/>
            <a:ext cx="17279938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116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1295979" rtl="0" eaLnBrk="1" latinLnBrk="0" hangingPunct="1">
        <a:lnSpc>
          <a:spcPct val="90000"/>
        </a:lnSpc>
        <a:spcBef>
          <a:spcPct val="0"/>
        </a:spcBef>
        <a:buNone/>
        <a:defRPr sz="4535" b="0" i="0" kern="1200" cap="all">
          <a:solidFill>
            <a:srgbClr val="1D326D"/>
          </a:solidFill>
          <a:effectLst/>
          <a:latin typeface="+mj-lt"/>
          <a:ea typeface="+mj-ea"/>
          <a:cs typeface="+mj-cs"/>
        </a:defRPr>
      </a:lvl1pPr>
    </p:titleStyle>
    <p:bodyStyle>
      <a:lvl1pPr marL="323995" indent="-323995" algn="l" defTabSz="1295979" rtl="0" eaLnBrk="1" latinLnBrk="0" hangingPunct="1">
        <a:lnSpc>
          <a:spcPct val="120000"/>
        </a:lnSpc>
        <a:spcBef>
          <a:spcPts val="141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3200" kern="1200">
          <a:solidFill>
            <a:srgbClr val="1D326D"/>
          </a:solidFill>
          <a:effectLst/>
          <a:latin typeface="+mn-lt"/>
          <a:ea typeface="+mn-ea"/>
          <a:cs typeface="+mn-cs"/>
        </a:defRPr>
      </a:lvl1pPr>
      <a:lvl2pPr marL="97198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8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2pPr>
      <a:lvl3pPr marL="1619974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400" kern="1200">
          <a:solidFill>
            <a:srgbClr val="1D326D"/>
          </a:solidFill>
          <a:effectLst/>
          <a:latin typeface="+mn-lt"/>
          <a:ea typeface="+mn-ea"/>
          <a:cs typeface="+mn-cs"/>
        </a:defRPr>
      </a:lvl3pPr>
      <a:lvl4pPr marL="226796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 baseline="0">
          <a:solidFill>
            <a:srgbClr val="1D326D"/>
          </a:solidFill>
          <a:effectLst/>
          <a:latin typeface="+mn-lt"/>
          <a:ea typeface="+mn-ea"/>
          <a:cs typeface="+mn-cs"/>
        </a:defRPr>
      </a:lvl4pPr>
      <a:lvl5pPr marL="291595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rgbClr val="1D326D"/>
          </a:solidFill>
          <a:effectLst/>
          <a:latin typeface="+mn-lt"/>
          <a:ea typeface="+mn-ea"/>
          <a:cs typeface="+mn-cs"/>
        </a:defRPr>
      </a:lvl5pPr>
      <a:lvl6pPr marL="3563943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1193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59922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07911" indent="-323995" algn="l" defTabSz="1295979" rtl="0" eaLnBrk="1" latinLnBrk="0" hangingPunct="1">
        <a:lnSpc>
          <a:spcPct val="120000"/>
        </a:lnSpc>
        <a:spcBef>
          <a:spcPts val="709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01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1pPr>
      <a:lvl2pPr marL="647990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2pPr>
      <a:lvl3pPr marL="129597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1943969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4pPr>
      <a:lvl5pPr marL="259195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5pPr>
      <a:lvl6pPr marL="3239948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6pPr>
      <a:lvl7pPr marL="388793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7pPr>
      <a:lvl8pPr marL="4535927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8pPr>
      <a:lvl9pPr marL="5183916" algn="l" defTabSz="1295979" rtl="0" eaLnBrk="1" latinLnBrk="0" hangingPunct="1">
        <a:defRPr sz="25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yperonomy.com/?s=neo4j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en/company/microsoft/blog/473146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azure/virtual-machines/windows/sizes-general#dv2-ser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neo4j.com/developer/dotnet/" TargetMode="External"/><Relationship Id="rId3" Type="http://schemas.openxmlformats.org/officeDocument/2006/relationships/hyperlink" Target="https://github.com/dotnet/aspnetcore/tree/master/src/Components" TargetMode="External"/><Relationship Id="rId7" Type="http://schemas.openxmlformats.org/officeDocument/2006/relationships/hyperlink" Target="https://devblogs.microsoft.com/aspnet/category/blazor/" TargetMode="External"/><Relationship Id="rId2" Type="http://schemas.openxmlformats.org/officeDocument/2006/relationships/hyperlink" Target="http://blazo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aspnet/blazor-aspnet-webforms-ebook/" TargetMode="External"/><Relationship Id="rId11" Type="http://schemas.openxmlformats.org/officeDocument/2006/relationships/hyperlink" Target="https://github.com/AdrienTorris/awesome-blazor" TargetMode="External"/><Relationship Id="rId5" Type="http://schemas.openxmlformats.org/officeDocument/2006/relationships/hyperlink" Target="https://www.youtube.com/watch?v=MetcuX1OHD0" TargetMode="External"/><Relationship Id="rId10" Type="http://schemas.openxmlformats.org/officeDocument/2006/relationships/hyperlink" Target="https://github.com/mwherman2000/CSharpSuperStack" TargetMode="External"/><Relationship Id="rId4" Type="http://schemas.openxmlformats.org/officeDocument/2006/relationships/hyperlink" Target="https://docs.microsoft.com/en-us/aspnet/core/blazor/?view=aspnetcore-5.0" TargetMode="External"/><Relationship Id="rId9" Type="http://schemas.openxmlformats.org/officeDocument/2006/relationships/hyperlink" Target="https://neo4j.com/developer/#cs-1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529389"/>
            <a:ext cx="16173450" cy="4330742"/>
          </a:xfrm>
        </p:spPr>
        <p:txBody>
          <a:bodyPr>
            <a:normAutofit/>
          </a:bodyPr>
          <a:lstStyle/>
          <a:p>
            <a:r>
              <a:rPr lang="en-CA" sz="6600" b="1" dirty="0">
                <a:solidFill>
                  <a:srgbClr val="1D326D"/>
                </a:solidFill>
              </a:rPr>
              <a:t>CSharp Super stack</a:t>
            </a:r>
            <a:br>
              <a:rPr lang="en-CA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Creating highly scalable </a:t>
            </a:r>
            <a:br>
              <a:rPr lang="en-US" sz="6600" dirty="0">
                <a:solidFill>
                  <a:srgbClr val="1D326D"/>
                </a:solidFill>
              </a:rPr>
            </a:br>
            <a:r>
              <a:rPr lang="en-US" sz="6600" dirty="0">
                <a:solidFill>
                  <a:srgbClr val="1D326D"/>
                </a:solidFill>
              </a:rPr>
              <a:t>Neo4j web apps without JavaScript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0EB17-2854-4658-9BE6-4D698F6271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6CCA8C80-6A30-46C7-A5E0-F21EF4618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9C4CFDD-A807-4301-8842-8BF498A4A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19B86F-7C8B-4A50-8FC8-1C0604535AA1}"/>
              </a:ext>
            </a:extLst>
          </p:cNvPr>
          <p:cNvGrpSpPr/>
          <p:nvPr/>
        </p:nvGrpSpPr>
        <p:grpSpPr>
          <a:xfrm>
            <a:off x="6794818" y="6102087"/>
            <a:ext cx="9645344" cy="2232000"/>
            <a:chOff x="6794818" y="5614407"/>
            <a:chExt cx="9645344" cy="2232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ED1854A-7F31-4514-BE98-54DB069A6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14A6AF-4F95-430D-BADD-84B3490DB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3B0E9EC-930D-4FB9-8079-A651CB6BD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0879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WebAssembly (WASM)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156586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Reusable, retargetable Web UI component  programming model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C#, HTML, and CSS plus async JavaScript interop when needed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Full C# .NET runtime stack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Any C# development platform (Visual Studio, Visual Studio Code, …)</a:t>
            </a:r>
          </a:p>
          <a:p>
            <a:endParaRPr lang="en-CA" dirty="0"/>
          </a:p>
          <a:p>
            <a:r>
              <a:rPr lang="en-CA" dirty="0"/>
              <a:t>Blazor WASM apps are deployed to and run in the browser (Blazor Client-side)</a:t>
            </a:r>
          </a:p>
          <a:p>
            <a:r>
              <a:rPr lang="en-CA" dirty="0"/>
              <a:t>Your app and .NET runtime assemblies are downloaded into and executed in the browser</a:t>
            </a:r>
          </a:p>
          <a:p>
            <a:r>
              <a:rPr lang="en-CA" dirty="0"/>
              <a:t>MSIL executes in WebAssembly virtual machine (mono.wasm) enabled browsers (most browsers)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Not the focus of this webcast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ED0DF991-C78A-40C0-ABA0-87A9F02EBD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7770DA32-E872-49D2-B584-F2F0C5894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7713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Server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490964"/>
          </a:xfrm>
        </p:spPr>
        <p:txBody>
          <a:bodyPr>
            <a:normAutofit fontScale="92500" lnSpcReduction="20000"/>
          </a:bodyPr>
          <a:lstStyle/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Reusable, retargetable Web UI component programming model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C#, HTML, and CSS plus async JavaScript interop when needed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Full C# .NET runtime stack</a:t>
            </a:r>
          </a:p>
          <a:p>
            <a:r>
              <a:rPr lang="en-CA" dirty="0">
                <a:solidFill>
                  <a:schemeClr val="accent6">
                    <a:lumMod val="75000"/>
                  </a:schemeClr>
                </a:solidFill>
              </a:rPr>
              <a:t>Any C# development platform (Visual Studio, Visual Studio Code, …)</a:t>
            </a:r>
          </a:p>
          <a:p>
            <a:endParaRPr lang="en-CA" dirty="0"/>
          </a:p>
          <a:p>
            <a:r>
              <a:rPr lang="en-CA" dirty="0"/>
              <a:t>Traditional server-based web application hosting model</a:t>
            </a:r>
          </a:p>
          <a:p>
            <a:r>
              <a:rPr lang="en-CA" dirty="0"/>
              <a:t>Web UI is defined server side</a:t>
            </a:r>
          </a:p>
          <a:p>
            <a:r>
              <a:rPr lang="en-CA" dirty="0"/>
              <a:t>UI represented server-side using a highly compressed and efficient display list byte code</a:t>
            </a:r>
          </a:p>
          <a:p>
            <a:r>
              <a:rPr lang="en-CA" dirty="0"/>
              <a:t>UI events and updates are exchanged over a highly optimized SignalR socket protocol </a:t>
            </a:r>
          </a:p>
          <a:p>
            <a:r>
              <a:rPr lang="en-US" dirty="0"/>
              <a:t>SignalR is an open-source software library that allows server code to send asynchronous notifications to client-side web applications.</a:t>
            </a:r>
          </a:p>
          <a:p>
            <a:r>
              <a:rPr lang="en-US" dirty="0"/>
              <a:t>Apps run using any browser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863D8B-4D3F-4CD1-AF7D-719F7DA4A4E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03" y="549745"/>
            <a:ext cx="5614706" cy="5028095"/>
          </a:xfrm>
          <a:prstGeom prst="rect">
            <a:avLst/>
          </a:prstGeom>
        </p:spPr>
      </p:pic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D74267D5-FE87-4C57-AFFF-0619FFE12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BD7A9DE7-B7B0-4BF5-AC56-2430582B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2828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ARCHITECTURAL COMPARISON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12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92F6AD-CCBA-4731-A08E-ED902550B1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1" y="1280160"/>
            <a:ext cx="14082289" cy="75302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E1A784-161B-4226-B8F4-04F2868CAB4D}"/>
              </a:ext>
            </a:extLst>
          </p:cNvPr>
          <p:cNvSpPr txBox="1"/>
          <p:nvPr/>
        </p:nvSpPr>
        <p:spPr>
          <a:xfrm>
            <a:off x="1604010" y="2855714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ASP.NET CORE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C6607B-10BD-4896-8272-5AE84E10E7E5}"/>
              </a:ext>
            </a:extLst>
          </p:cNvPr>
          <p:cNvSpPr txBox="1"/>
          <p:nvPr/>
        </p:nvSpPr>
        <p:spPr>
          <a:xfrm>
            <a:off x="1604010" y="5027771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BLAZOR SERVER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78408-198D-4412-BE85-2FA366870A87}"/>
              </a:ext>
            </a:extLst>
          </p:cNvPr>
          <p:cNvSpPr txBox="1"/>
          <p:nvPr/>
        </p:nvSpPr>
        <p:spPr>
          <a:xfrm>
            <a:off x="1604010" y="7191851"/>
            <a:ext cx="4583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600" dirty="0">
                <a:solidFill>
                  <a:srgbClr val="1D326D"/>
                </a:solidFill>
              </a:rPr>
              <a:t>BLAZOR WASM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FE7DB288-0462-441A-AB2A-8215BC86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BAF1CED6-5456-4FA1-9117-173D7DDA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168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1/3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CF11-2219-452B-A08B-4E06BD2C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C66D9-D3AF-437C-A3DB-74C67168B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92" y="1277274"/>
            <a:ext cx="15870238" cy="732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0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2/3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CF11-2219-452B-A08B-4E06BD2C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0347B3-57A2-45C7-B862-9051A452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" y="1277275"/>
            <a:ext cx="15943676" cy="586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44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0173-EC53-4E8D-A3F2-E0D878EEF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RenderTree (aka Shadow DOM) 3/3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3BD00-3F7C-4307-8604-87D5EB309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BBBC1-6603-4C45-A47D-913B287D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0B756-C282-4150-91A0-698B228BB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918" y="1278077"/>
            <a:ext cx="12403845" cy="759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9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42CD-2B9E-416E-B0C1-541A34BC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3942-31CE-42C2-BE83-ACC09F5FE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Out-of-the-box Blazor Server App (Visual Studio 2019)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Blazor Component Model, Service Dependency Injection, C#/Visual Studio Integration</a:t>
            </a:r>
            <a:endParaRPr lang="en-CA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B11CE878-ACE3-4535-A34C-F571D061C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06614" y="9018020"/>
            <a:ext cx="5868474" cy="436742"/>
          </a:xfrm>
        </p:spPr>
        <p:txBody>
          <a:bodyPr/>
          <a:lstStyle/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E187F27-1245-4406-8F25-E28EC1F48FC1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8E117F05-227F-478B-8813-EBB39F296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57349" y="9019515"/>
            <a:ext cx="8233240" cy="435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59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NEO4J Graph Database Server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17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3A8D3-68AC-40BE-BD18-ECCB010A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4986" y="549340"/>
            <a:ext cx="20669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58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Graph Database Platform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FFE503-9B7E-4F51-B447-5576D469E2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69" y="1202531"/>
            <a:ext cx="15240000" cy="7620000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A4FE8AB8-E179-460D-9624-AD2286F84332}"/>
              </a:ext>
            </a:extLst>
          </p:cNvPr>
          <p:cNvSpPr/>
          <p:nvPr/>
        </p:nvSpPr>
        <p:spPr>
          <a:xfrm rot="19821645">
            <a:off x="5836456" y="2396350"/>
            <a:ext cx="822960" cy="27847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685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3A4D4-5F79-4C5B-A191-1B0435ED2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900AA-0CCC-403F-ABC0-CC1AF815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CBE3C-215D-4803-8AD9-9962D3FA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940665-DC49-490B-8A79-7F0750002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280468" cy="97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429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999879-FB64-4F7E-A11E-153DDE8A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" y="-12975"/>
            <a:ext cx="17279938" cy="97199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4A7FA-EA13-4201-90F2-61CC47A4D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93" y="590803"/>
            <a:ext cx="15869752" cy="1850498"/>
          </a:xfrm>
        </p:spPr>
        <p:txBody>
          <a:bodyPr>
            <a:normAutofit fontScale="90000"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Michael Herman</a:t>
            </a:r>
            <a:br>
              <a:rPr lang="en-CA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Solution Architect, and Developer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Hyperonomy Digital Identity Lab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Parallelspace Corporation</a:t>
            </a:r>
            <a:b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</a:br>
            <a:r>
              <a:rPr lang="en-CA" sz="3200" dirty="0">
                <a:solidFill>
                  <a:srgbClr val="1D326D"/>
                </a:solidFill>
                <a:latin typeface="Koblenz Serial" panose="02000000000000000000" pitchFamily="50" charset="0"/>
              </a:rPr>
              <a:t>Alberta, CANADA</a:t>
            </a:r>
            <a:endParaRPr lang="en-US" sz="32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FB3112-6B28-445A-9950-541B092C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A9342-8D2C-4F03-BE33-2A71AE2A9EC4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0ADC39-CE8A-40E2-8265-A3CB8339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5DF6E4C-DF98-4A30-A0CB-9BADF217938A}"/>
              </a:ext>
            </a:extLst>
          </p:cNvPr>
          <p:cNvGrpSpPr/>
          <p:nvPr/>
        </p:nvGrpSpPr>
        <p:grpSpPr>
          <a:xfrm>
            <a:off x="202480" y="2176254"/>
            <a:ext cx="16191042" cy="6843261"/>
            <a:chOff x="202480" y="2176254"/>
            <a:chExt cx="16191042" cy="684326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85C243A-C8D9-4C08-B0B0-9A6297B2F9FF}"/>
                </a:ext>
              </a:extLst>
            </p:cNvPr>
            <p:cNvGrpSpPr/>
            <p:nvPr/>
          </p:nvGrpSpPr>
          <p:grpSpPr>
            <a:xfrm>
              <a:off x="202480" y="2176254"/>
              <a:ext cx="16191042" cy="6843261"/>
              <a:chOff x="202480" y="2176254"/>
              <a:chExt cx="16191042" cy="6843261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314E708-C479-495C-A8F9-713481E06A92}"/>
                  </a:ext>
                </a:extLst>
              </p:cNvPr>
              <p:cNvGrpSpPr/>
              <p:nvPr/>
            </p:nvGrpSpPr>
            <p:grpSpPr>
              <a:xfrm>
                <a:off x="8471716" y="2705957"/>
                <a:ext cx="2234245" cy="2000701"/>
                <a:chOff x="5977288" y="1909105"/>
                <a:chExt cx="1576390" cy="1411611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741D929-2B07-4949-8E2E-436E9E72911D}"/>
                    </a:ext>
                  </a:extLst>
                </p:cNvPr>
                <p:cNvSpPr/>
                <p:nvPr/>
              </p:nvSpPr>
              <p:spPr>
                <a:xfrm>
                  <a:off x="6820284" y="1909105"/>
                  <a:ext cx="733394" cy="12360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</a:t>
                  </a:r>
                </a:p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C</a:t>
                  </a:r>
                </a:p>
                <a:p>
                  <a:pPr algn="ctr"/>
                  <a:r>
                    <a:rPr lang="en-CA" sz="1984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Left Rib</a:t>
                  </a:r>
                  <a:endParaRPr lang="en-CA" sz="1984" b="1" dirty="0">
                    <a:solidFill>
                      <a:srgbClr val="1D326D"/>
                    </a:solidFill>
                  </a:endParaRPr>
                </a:p>
              </p:txBody>
            </p:sp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681FAD6C-7CA2-46E7-A54D-68D7138BAE2F}"/>
                    </a:ext>
                  </a:extLst>
                </p:cNvPr>
                <p:cNvCxnSpPr/>
                <p:nvPr/>
              </p:nvCxnSpPr>
              <p:spPr>
                <a:xfrm flipH="1">
                  <a:off x="5977288" y="2569945"/>
                  <a:ext cx="997658" cy="75077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BDF3079-E76E-4133-B4A2-605D1D69E76E}"/>
                  </a:ext>
                </a:extLst>
              </p:cNvPr>
              <p:cNvGrpSpPr/>
              <p:nvPr/>
            </p:nvGrpSpPr>
            <p:grpSpPr>
              <a:xfrm>
                <a:off x="6944471" y="2597028"/>
                <a:ext cx="2343053" cy="2000701"/>
                <a:chOff x="5977288" y="1909105"/>
                <a:chExt cx="1653160" cy="141161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649C36-EFA7-4125-A30C-BC4F07B34E87}"/>
                    </a:ext>
                  </a:extLst>
                </p:cNvPr>
                <p:cNvSpPr/>
                <p:nvPr/>
              </p:nvSpPr>
              <p:spPr>
                <a:xfrm>
                  <a:off x="6743509" y="1909105"/>
                  <a:ext cx="886939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RFID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9188D6DB-8528-43B0-A82C-D249D607D9E0}"/>
                    </a:ext>
                  </a:extLst>
                </p:cNvPr>
                <p:cNvCxnSpPr/>
                <p:nvPr/>
              </p:nvCxnSpPr>
              <p:spPr>
                <a:xfrm flipH="1">
                  <a:off x="5977288" y="2569945"/>
                  <a:ext cx="997658" cy="75077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68B2C95-EDDB-4067-BBDE-E99B7913F8EF}"/>
                  </a:ext>
                </a:extLst>
              </p:cNvPr>
              <p:cNvGrpSpPr/>
              <p:nvPr/>
            </p:nvGrpSpPr>
            <p:grpSpPr>
              <a:xfrm>
                <a:off x="12151655" y="6199985"/>
                <a:ext cx="4241867" cy="2046865"/>
                <a:chOff x="5690539" y="2347325"/>
                <a:chExt cx="2992882" cy="1444184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20CD7F2-0611-4EA7-9ECA-04BF47EFF20A}"/>
                    </a:ext>
                  </a:extLst>
                </p:cNvPr>
                <p:cNvSpPr/>
                <p:nvPr/>
              </p:nvSpPr>
              <p:spPr>
                <a:xfrm>
                  <a:off x="5690539" y="2347325"/>
                  <a:ext cx="2992882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SW 34-20-2W4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9B9DBFE-FB1D-4EC2-8090-05F96DB011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81887" y="2922961"/>
                  <a:ext cx="1" cy="868548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16DD10-A9B1-41DC-9B79-83176DE94C3A}"/>
                  </a:ext>
                </a:extLst>
              </p:cNvPr>
              <p:cNvGrpSpPr/>
              <p:nvPr/>
            </p:nvGrpSpPr>
            <p:grpSpPr>
              <a:xfrm>
                <a:off x="202480" y="6093648"/>
                <a:ext cx="7098418" cy="2101319"/>
                <a:chOff x="4682811" y="1909105"/>
                <a:chExt cx="5008346" cy="1482603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5A61804-1C3F-49D9-B07C-788E5005C0BB}"/>
                    </a:ext>
                  </a:extLst>
                </p:cNvPr>
                <p:cNvSpPr/>
                <p:nvPr/>
              </p:nvSpPr>
              <p:spPr>
                <a:xfrm>
                  <a:off x="4682811" y="1909105"/>
                  <a:ext cx="5008346" cy="54288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CA" sz="4400" b="1" dirty="0">
                      <a:solidFill>
                        <a:srgbClr val="1D326D"/>
                      </a:solidFill>
                      <a:latin typeface="Koblenz Serial" panose="02000000000000000000" pitchFamily="50" charset="0"/>
                    </a:rPr>
                    <a:t>Ranchville Cattle Company</a:t>
                  </a:r>
                </a:p>
              </p:txBody>
            </p: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54F050F4-AAB5-4C76-8787-AB44F6A8F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85355" y="2559767"/>
                  <a:ext cx="0" cy="831941"/>
                </a:xfrm>
                <a:prstGeom prst="straightConnector1">
                  <a:avLst/>
                </a:prstGeom>
                <a:ln w="57150">
                  <a:solidFill>
                    <a:srgbClr val="00206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8937FBB-1F7E-42F5-8F0A-7E93C9F98ED1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 flipV="1">
                <a:off x="3751689" y="5400136"/>
                <a:ext cx="3011420" cy="693511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AD11912A-ED42-4F2C-961D-387A47CAC1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18913" y="5578892"/>
                <a:ext cx="1035170" cy="514755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C04B1FB-2925-4BE2-9902-D8228AA21C28}"/>
                  </a:ext>
                </a:extLst>
              </p:cNvPr>
              <p:cNvSpPr/>
              <p:nvPr/>
            </p:nvSpPr>
            <p:spPr>
              <a:xfrm>
                <a:off x="5142131" y="8250074"/>
                <a:ext cx="6733766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CA" sz="4400" b="1" dirty="0">
                    <a:solidFill>
                      <a:srgbClr val="1D326D"/>
                    </a:solidFill>
                    <a:latin typeface="Koblenz Serial" panose="02000000000000000000" pitchFamily="50" charset="0"/>
                  </a:rPr>
                  <a:t>Box 45, Bindloss, Alberta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FF0DC25B-0B99-4D8E-B978-130B73F4AC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22030" y="4743490"/>
                <a:ext cx="711438" cy="166598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26D4952-716F-4AAB-B4D5-E884FAFFDA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35945" y="2176254"/>
                <a:ext cx="0" cy="1998363"/>
              </a:xfrm>
              <a:prstGeom prst="straightConnector1">
                <a:avLst/>
              </a:prstGeom>
              <a:ln w="571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2400E3B-B27D-4F08-A926-26BFD3BA0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00898" y="6556076"/>
              <a:ext cx="4850757" cy="58197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CB01B-B021-4E8D-B594-50171EBFE2B5}"/>
              </a:ext>
            </a:extLst>
          </p:cNvPr>
          <p:cNvSpPr txBox="1"/>
          <p:nvPr/>
        </p:nvSpPr>
        <p:spPr>
          <a:xfrm>
            <a:off x="10744199" y="2770655"/>
            <a:ext cx="6478557" cy="120032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rgbClr val="1D326D"/>
                </a:solidFill>
                <a:latin typeface="Koblenz Serial" panose="02000000000000000000" pitchFamily="50" charset="0"/>
              </a:rPr>
              <a:t>It’s all about relationships</a:t>
            </a:r>
          </a:p>
          <a:p>
            <a:pPr algn="ctr"/>
            <a:r>
              <a:rPr lang="en-CA" sz="2800" dirty="0">
                <a:solidFill>
                  <a:srgbClr val="1D326D"/>
                </a:solidFill>
                <a:latin typeface="Lucida Console" panose="020B0609040504020204" pitchFamily="49" charset="0"/>
              </a:rPr>
              <a:t>(m:cow)-[r:mother]-(calf:cow)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2D3239F9-B5D6-4E4A-A667-829B466EA402}"/>
              </a:ext>
            </a:extLst>
          </p:cNvPr>
          <p:cNvSpPr txBox="1">
            <a:spLocks/>
          </p:cNvSpPr>
          <p:nvPr/>
        </p:nvSpPr>
        <p:spPr>
          <a:xfrm>
            <a:off x="704850" y="9019514"/>
            <a:ext cx="1168522" cy="4367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B5C67D1-9F66-4BC1-9BEC-73C07D7C9B6B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9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56BB52-B0C0-41C6-82FE-87B31B3D44C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410950" y="9018588"/>
            <a:ext cx="5868988" cy="436562"/>
          </a:xfrm>
        </p:spPr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DF1A93-950E-48BA-9F6E-53AFF3F37E6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9020175"/>
            <a:ext cx="8232775" cy="434975"/>
          </a:xfrm>
        </p:spPr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37EE6-9913-4EAD-9E55-5F49EC5EC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761" y="-1"/>
            <a:ext cx="13667875" cy="9822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402CDF-3C51-43A7-B9B6-1E22BD59A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62" y="0"/>
            <a:ext cx="15737305" cy="97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6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Neo4J: Labeled Property Graph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21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366EB44-0D55-4C95-A19E-1FF4DBD30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043054"/>
            <a:ext cx="17265154" cy="554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7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0D7E-2ABE-4BF0-AB13-12E0C31F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02" y="547265"/>
            <a:ext cx="13614237" cy="1501418"/>
          </a:xfrm>
        </p:spPr>
        <p:txBody>
          <a:bodyPr/>
          <a:lstStyle/>
          <a:p>
            <a:r>
              <a:rPr lang="en-CA" dirty="0"/>
              <a:t>Neo4J: Labeled Property Graph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E144E-5DE7-4722-8577-D8D83149F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51328" y="2850141"/>
            <a:ext cx="7534632" cy="4887905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1" i="0" dirty="0">
                <a:solidFill>
                  <a:srgbClr val="68BBF4"/>
                </a:solidFill>
                <a:effectLst/>
              </a:rPr>
              <a:t>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are the main data elements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are connected to other nodes via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relationships</a:t>
            </a:r>
            <a:endParaRPr lang="en-US" sz="1600" b="0" i="0" dirty="0">
              <a:solidFill>
                <a:srgbClr val="30333A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can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properties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(i.e., attributes stored as key/value pairs)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Nodes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labels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that describes its role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Example: Person nodes vs Car nodes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30333A"/>
              </a:solidFill>
              <a:effectLst/>
            </a:endParaRPr>
          </a:p>
          <a:p>
            <a:pPr marL="0" indent="0" algn="l">
              <a:buNone/>
            </a:pPr>
            <a:r>
              <a:rPr lang="en-US" sz="1600" b="1" i="0" dirty="0">
                <a:solidFill>
                  <a:srgbClr val="68BBF4"/>
                </a:solidFill>
                <a:effectLst/>
              </a:rPr>
              <a:t>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connect two nodes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are directional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30333A"/>
                </a:solidFill>
                <a:effectLst/>
              </a:rPr>
              <a:t>Nodes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can have multiple, even recursive relationships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30333A"/>
                </a:solidFill>
                <a:effectLst/>
              </a:rPr>
              <a:t>Relationships can have one or more </a:t>
            </a:r>
            <a:r>
              <a:rPr lang="en-US" sz="1600" b="1" i="0" dirty="0">
                <a:solidFill>
                  <a:srgbClr val="30333A"/>
                </a:solidFill>
                <a:effectLst/>
              </a:rPr>
              <a:t>properties</a:t>
            </a:r>
            <a:r>
              <a:rPr lang="en-US" sz="1600" b="0" i="0" dirty="0">
                <a:solidFill>
                  <a:srgbClr val="30333A"/>
                </a:solidFill>
                <a:effectLst/>
              </a:rPr>
              <a:t> (i.e., attributes stored as key/value pairs)</a:t>
            </a:r>
          </a:p>
          <a:p>
            <a:endParaRPr lang="en-CA" sz="1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4BF46F-E64B-4A79-83E8-20B9D2D5E0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45040" y="2859304"/>
            <a:ext cx="5828968" cy="4877877"/>
          </a:xfrm>
        </p:spPr>
        <p:txBody>
          <a:bodyPr>
            <a:normAutofit fontScale="40000" lnSpcReduction="20000"/>
          </a:bodyPr>
          <a:lstStyle/>
          <a:p>
            <a:pPr algn="l"/>
            <a:r>
              <a:rPr lang="en-US" sz="4000" b="1" i="0" dirty="0">
                <a:solidFill>
                  <a:srgbClr val="68BBF4"/>
                </a:solidFill>
                <a:effectLst/>
              </a:rPr>
              <a:t>Properties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Properties are named values where the name (or key) is a string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Properties can be indexed and constrained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Composite indexes can be created from multiple properties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4000" b="0" i="0" dirty="0">
              <a:solidFill>
                <a:srgbClr val="30333A"/>
              </a:solidFill>
              <a:effectLst/>
            </a:endParaRPr>
          </a:p>
          <a:p>
            <a:pPr algn="l"/>
            <a:r>
              <a:rPr lang="en-US" sz="4000" b="1" i="0" dirty="0">
                <a:solidFill>
                  <a:srgbClr val="68BBF4"/>
                </a:solidFill>
                <a:effectLst/>
              </a:rPr>
              <a:t>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Labels are used to group </a:t>
            </a:r>
            <a:r>
              <a:rPr lang="en-US" sz="4000" b="1" i="0" dirty="0">
                <a:solidFill>
                  <a:srgbClr val="30333A"/>
                </a:solidFill>
                <a:effectLst/>
              </a:rPr>
              <a:t>nodes</a:t>
            </a:r>
            <a:r>
              <a:rPr lang="en-US" sz="4000" b="0" i="0" dirty="0">
                <a:solidFill>
                  <a:srgbClr val="30333A"/>
                </a:solidFill>
                <a:effectLst/>
              </a:rPr>
              <a:t> into sets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A node may have multiple labels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Labels are indexed to accelerate finding nodes in the graph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4000" b="0" i="0" dirty="0">
                <a:solidFill>
                  <a:srgbClr val="30333A"/>
                </a:solidFill>
                <a:effectLst/>
              </a:rPr>
              <a:t>Native label indexes are optimized for speed</a:t>
            </a:r>
            <a:endParaRPr lang="en-CA" sz="4000" dirty="0"/>
          </a:p>
          <a:p>
            <a:endParaRPr lang="en-CA" sz="1600" dirty="0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1E7CE23D-1E61-49CF-896D-319689535E5F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0154C3-8EB9-49B6-A415-51037853ABD5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07E5681-C1B0-4BBB-AC21-9502912F7C05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71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23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AADF2D0-8DE9-4B3E-8D0F-0B787BB4D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11906"/>
            <a:ext cx="17279938" cy="832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3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 1/2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179F1A-52DE-46B4-BC07-96373A9D9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9" y="-2917662"/>
            <a:ext cx="16160256" cy="1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62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A998-63B8-4D9C-8A3A-94DAC31E4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Cypher query Language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8378C-FAA1-43A9-9525-D08D22856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Find Friends of Friends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MATCH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(person:Person)-[:KNOWS]-(friend:Person)-[:KNOWS]-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(friendoffriend:Person)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WHERE 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person.name = "Joe"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AND NOT (person)-[:KNOWS]-(friendoffriend)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RETURN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friendoffriend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91077-191A-456F-B98D-C49E93BC0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9AFB-633D-46FE-AB81-EF6ABF1CD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379E-C731-4189-99B2-666464531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4941B6-579F-4FC7-8BFB-118AD6F2D0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30" y="-2743566"/>
            <a:ext cx="16160255" cy="15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7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19A5-5795-4CE7-AE02-CDFA4948F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Deployment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C0DCE-B035-4102-8290-76917F90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54104-247F-4ED4-86E0-3B2A370C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78E8-87BB-445E-9938-BD7001D3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66530-9324-4651-84DD-49D36D8CE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758" y="1152657"/>
            <a:ext cx="10992961" cy="75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F560-F0A3-44D0-B64B-24416CF05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Server Protocol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A4B3D0-F692-4451-BB6A-8A932A411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B98A3-2F71-459A-BF03-E511A2FA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CDDBAC-BCA2-4F97-808A-8C9CE96AA4C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969724"/>
            <a:ext cx="14517739" cy="771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8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Neo4j .NET Integration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28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52D09-3A42-48C7-ADFD-99C9709C57D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291" y="543994"/>
            <a:ext cx="4702700" cy="223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2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D9C9-456F-4E62-B49B-B6B9536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.NET Driver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57DE328-8C42-429E-8DE0-1DD6E206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4710"/>
            <a:ext cx="15870238" cy="7156586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Glue for .NET apps wanting to talk to a Neo4j graph server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6DDB-9151-41B8-A195-56A9BDCD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8989-30B2-4CBD-B401-37CE5F6C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C0A4-F0F8-454B-AD1F-697C915D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29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B0C974-1AE9-4492-AE1D-FC4A54021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" y="1869250"/>
            <a:ext cx="15870238" cy="678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57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0B1B-159F-48F4-AC7B-98614D5E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My Neo4J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AF9AD-4052-4DBC-B3E7-1E8B8A71A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80159"/>
            <a:ext cx="16575088" cy="8440103"/>
          </a:xfrm>
        </p:spPr>
        <p:txBody>
          <a:bodyPr>
            <a:normAutofit/>
          </a:bodyPr>
          <a:lstStyle/>
          <a:p>
            <a:r>
              <a:rPr lang="en-CA" sz="3600" dirty="0"/>
              <a:t>4+ years of hands-on Neo4j solution development</a:t>
            </a:r>
          </a:p>
          <a:p>
            <a:r>
              <a:rPr lang="en-CA" sz="3600" dirty="0"/>
              <a:t>Blog </a:t>
            </a:r>
            <a:r>
              <a:rPr lang="en-CA" sz="3600" dirty="0">
                <a:hlinkClick r:id="rId2"/>
              </a:rPr>
              <a:t>http://www.hyperonomy.com?s=neo4j</a:t>
            </a:r>
            <a:r>
              <a:rPr lang="en-CA" sz="3600" dirty="0"/>
              <a:t> </a:t>
            </a:r>
          </a:p>
          <a:p>
            <a:pPr lvl="1"/>
            <a:r>
              <a:rPr lang="en-US" sz="3200" dirty="0"/>
              <a:t>#Graphitization of ArchiMate: Getting MMOR from ArchiMate using the ModelMate Master Online Repository</a:t>
            </a:r>
          </a:p>
          <a:p>
            <a:pPr lvl="1"/>
            <a:r>
              <a:rPr lang="en-US" sz="3200" dirty="0"/>
              <a:t>Crossing the EA Chasm: #Graphitization of ArchiMate 3.0 – Iteration 2</a:t>
            </a:r>
          </a:p>
          <a:p>
            <a:pPr lvl="1"/>
            <a:r>
              <a:rPr lang="en-US" sz="3200" dirty="0"/>
              <a:t>#Graphitization of Ray Dalio’s Principles: Iteration 1</a:t>
            </a:r>
          </a:p>
          <a:p>
            <a:pPr lvl="1"/>
            <a:r>
              <a:rPr lang="en-US" sz="3200" dirty="0"/>
              <a:t>#Graphitization of Ray Dalio’s Principles: Iteration 2</a:t>
            </a:r>
          </a:p>
          <a:p>
            <a:pPr lvl="1"/>
            <a:r>
              <a:rPr lang="en-US" sz="3200" dirty="0"/>
              <a:t>Crossing the EA Chasm: ArchiMate “Keep Calm and Have IT Your Way”</a:t>
            </a:r>
          </a:p>
          <a:p>
            <a:pPr lvl="1"/>
            <a:r>
              <a:rPr lang="en-US" sz="3200" dirty="0"/>
              <a:t>Crossing the EA Chasm: Automating Enterprise Architecture Modeling #1</a:t>
            </a:r>
          </a:p>
          <a:p>
            <a:pPr lvl="1"/>
            <a:r>
              <a:rPr lang="en-US" sz="3200" dirty="0"/>
              <a:t>Crossing the EA Chasm: Automating Enterprise Architecture Modeling #2</a:t>
            </a:r>
          </a:p>
          <a:p>
            <a:pPr lvl="1"/>
            <a:r>
              <a:rPr lang="en-US" sz="3200" dirty="0"/>
              <a:t>#Graphitization of .NET Applications: Marrying Open EA Data with Graph Databases</a:t>
            </a:r>
          </a:p>
          <a:p>
            <a:pPr lvl="1"/>
            <a:endParaRPr lang="en-CA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446EE-DD73-483F-9EA8-66EBDF7F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93299-C573-4C01-B629-15286781F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A4388B-3AC8-452D-A130-4D3C243A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3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6B3A30-3537-4F80-837E-4BDC0F6A1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051560"/>
            <a:ext cx="12037801" cy="867156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265B265F-AF6B-4B9D-ABDF-176F8B07B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397345"/>
            <a:ext cx="15870238" cy="1487145"/>
          </a:xfrm>
        </p:spPr>
        <p:txBody>
          <a:bodyPr/>
          <a:lstStyle/>
          <a:p>
            <a:r>
              <a:rPr lang="en-CA" dirty="0"/>
              <a:t>MOVIES:  Windows CONSOLE APP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E54F35-51A0-4096-9D7A-A895B8801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1593" y="1051559"/>
            <a:ext cx="10922566" cy="866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9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16780-8383-452B-8657-D9A54E4E2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 .NET Driver Query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34386-36F4-4169-A477-8D8121964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54480"/>
            <a:ext cx="15870238" cy="71306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public </a:t>
            </a:r>
            <a:r>
              <a:rPr lang="en-US" b="1" dirty="0">
                <a:latin typeface="Lucida Console" panose="020B0609040504020204" pitchFamily="49" charset="0"/>
              </a:rPr>
              <a:t>Query</a:t>
            </a:r>
            <a:r>
              <a:rPr lang="en-US" dirty="0">
                <a:latin typeface="Lucida Console" panose="020B0609040504020204" pitchFamily="49" charset="0"/>
              </a:rPr>
              <a:t>(string text, object parameters)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        : </a:t>
            </a:r>
            <a:r>
              <a:rPr lang="en-US" b="1" dirty="0">
                <a:latin typeface="Lucida Console" panose="020B0609040504020204" pitchFamily="49" charset="0"/>
              </a:rPr>
              <a:t>this(text, parameters.ToDictionary())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public </a:t>
            </a:r>
            <a:r>
              <a:rPr lang="en-US" b="1" dirty="0">
                <a:latin typeface="Lucida Console" panose="020B0609040504020204" pitchFamily="49" charset="0"/>
              </a:rPr>
              <a:t>Query</a:t>
            </a:r>
            <a:r>
              <a:rPr lang="en-US" dirty="0">
                <a:latin typeface="Lucida Console" panose="020B0609040504020204" pitchFamily="49" charset="0"/>
              </a:rPr>
              <a:t>(string text, </a:t>
            </a:r>
            <a:r>
              <a:rPr lang="en-US" b="1" dirty="0">
                <a:latin typeface="Lucida Console" panose="020B0609040504020204" pitchFamily="49" charset="0"/>
              </a:rPr>
              <a:t>IDictionary&lt;string, object&gt; parameters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Text = text;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Parameters = parameters ?? new Dictionary&lt;string, object&gt;()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pPr marL="0" indent="0">
              <a:buNone/>
            </a:pPr>
            <a:r>
              <a:rPr lang="en-US" dirty="0">
                <a:latin typeface="Lucida Console" panose="020B0609040504020204" pitchFamily="49" charset="0"/>
              </a:rPr>
              <a:t>}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A872D-A34C-404C-A2BF-57A025F0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9B4A9-C3C1-4075-9BD3-8ED8E6E14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37BC0-CDCF-44CD-A45D-ACF95412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54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CSharp Super Stack (CSSS)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32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Bringing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5C06C3-2168-4340-8FF6-8BF6463B42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0" y="543628"/>
            <a:ext cx="2234248" cy="22342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7B819C4-F3F4-43B7-8C98-037CEC8222E3}"/>
              </a:ext>
            </a:extLst>
          </p:cNvPr>
          <p:cNvGrpSpPr/>
          <p:nvPr/>
        </p:nvGrpSpPr>
        <p:grpSpPr>
          <a:xfrm>
            <a:off x="851218" y="6147807"/>
            <a:ext cx="9645344" cy="2232000"/>
            <a:chOff x="6794818" y="5614407"/>
            <a:chExt cx="9645344" cy="2232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1CA4B14-FA54-4AA8-A5BD-4BBCB60DE4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E31F73-BAC9-477D-BB5D-1F4B5E393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95F11A-168E-4EE4-8651-DAEF316A3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4471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41C3-D8EC-4101-8A9C-10B86A6D7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800" dirty="0">
                <a:solidFill>
                  <a:srgbClr val="1D326D"/>
                </a:solidFill>
              </a:rPr>
              <a:t>CSharp Super Stack (CSSS)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673E3-AB99-4CC9-9F96-DFD89417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B784A-D29D-4439-8EB5-024CF53F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CBADF-0B98-4C22-A93A-AAD4A04F8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BE9388E-2320-4BCF-85C3-6C6BD9CBD1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72329" y="1841429"/>
            <a:ext cx="7935119" cy="378990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403A8B-B183-4A43-9BFE-1DA938467EA6}"/>
              </a:ext>
            </a:extLst>
          </p:cNvPr>
          <p:cNvGrpSpPr/>
          <p:nvPr/>
        </p:nvGrpSpPr>
        <p:grpSpPr>
          <a:xfrm>
            <a:off x="704850" y="3298094"/>
            <a:ext cx="15870238" cy="3346546"/>
            <a:chOff x="8503920" y="3298094"/>
            <a:chExt cx="8214360" cy="334654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13D659D-5461-437C-8A81-65AEB40611CC}"/>
                </a:ext>
              </a:extLst>
            </p:cNvPr>
            <p:cNvSpPr txBox="1"/>
            <p:nvPr/>
          </p:nvSpPr>
          <p:spPr>
            <a:xfrm>
              <a:off x="8639969" y="5895690"/>
              <a:ext cx="79351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3600" dirty="0">
                  <a:solidFill>
                    <a:srgbClr val="1D326D"/>
                  </a:solidFill>
                </a:rPr>
                <a:t>BlazorServerAppMovies4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4ED600-446D-4996-8995-52F71A7FB3CC}"/>
                </a:ext>
              </a:extLst>
            </p:cNvPr>
            <p:cNvSpPr/>
            <p:nvPr/>
          </p:nvSpPr>
          <p:spPr>
            <a:xfrm>
              <a:off x="8503920" y="3298094"/>
              <a:ext cx="8214360" cy="3346546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BA5C62-8195-41CE-BE7D-A09E69F39D6F}"/>
              </a:ext>
            </a:extLst>
          </p:cNvPr>
          <p:cNvGrpSpPr/>
          <p:nvPr/>
        </p:nvGrpSpPr>
        <p:grpSpPr>
          <a:xfrm>
            <a:off x="1091945" y="4150893"/>
            <a:ext cx="7236159" cy="1425518"/>
            <a:chOff x="1091945" y="4150893"/>
            <a:chExt cx="7236159" cy="142551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54ABD71-E8A9-4B1D-93CB-5363C514F2D9}"/>
                </a:ext>
              </a:extLst>
            </p:cNvPr>
            <p:cNvSpPr/>
            <p:nvPr/>
          </p:nvSpPr>
          <p:spPr>
            <a:xfrm>
              <a:off x="1091945" y="4150893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2800" b="1" dirty="0">
                  <a:solidFill>
                    <a:srgbClr val="1D326D"/>
                  </a:solidFill>
                </a:rPr>
                <a:t>Parallelspace.CSharpSuperStack. Neo4jEntities (“Wrapper”)</a:t>
              </a:r>
              <a:endParaRPr lang="en-CA" sz="3600" b="1" dirty="0">
                <a:solidFill>
                  <a:srgbClr val="1D326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6D70BB4-4639-46ED-A1D6-768E7751A7EA}"/>
                </a:ext>
              </a:extLst>
            </p:cNvPr>
            <p:cNvSpPr/>
            <p:nvPr/>
          </p:nvSpPr>
          <p:spPr>
            <a:xfrm rot="10800000">
              <a:off x="7657544" y="4283614"/>
              <a:ext cx="67056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54F28E-EE23-4F4C-819E-E28879DABF5F}"/>
              </a:ext>
            </a:extLst>
          </p:cNvPr>
          <p:cNvGrpSpPr/>
          <p:nvPr/>
        </p:nvGrpSpPr>
        <p:grpSpPr>
          <a:xfrm>
            <a:off x="1091944" y="5754023"/>
            <a:ext cx="6421375" cy="2638935"/>
            <a:chOff x="1091944" y="5754023"/>
            <a:chExt cx="6421375" cy="263893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3903EE7-A918-4A5E-A9B4-2C4CFBD5A607}"/>
                </a:ext>
              </a:extLst>
            </p:cNvPr>
            <p:cNvSpPr/>
            <p:nvPr/>
          </p:nvSpPr>
          <p:spPr>
            <a:xfrm>
              <a:off x="1091944" y="6967440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Neo4j .NET Driver</a:t>
              </a:r>
            </a:p>
          </p:txBody>
        </p: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A10C5ED9-8B34-4158-9170-39CB677B8448}"/>
                </a:ext>
              </a:extLst>
            </p:cNvPr>
            <p:cNvSpPr/>
            <p:nvPr/>
          </p:nvSpPr>
          <p:spPr>
            <a:xfrm rot="5400000">
              <a:off x="3430601" y="5977494"/>
              <a:ext cx="107350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A476C02-59C6-4253-9B20-898E4A589805}"/>
              </a:ext>
            </a:extLst>
          </p:cNvPr>
          <p:cNvGrpSpPr/>
          <p:nvPr/>
        </p:nvGrpSpPr>
        <p:grpSpPr>
          <a:xfrm>
            <a:off x="7801769" y="6967440"/>
            <a:ext cx="7252675" cy="1425518"/>
            <a:chOff x="7801769" y="6967440"/>
            <a:chExt cx="7252675" cy="142551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923409A4-5D95-4869-B216-CAD7C9AA046E}"/>
                </a:ext>
              </a:extLst>
            </p:cNvPr>
            <p:cNvSpPr/>
            <p:nvPr/>
          </p:nvSpPr>
          <p:spPr>
            <a:xfrm>
              <a:off x="8633069" y="6967440"/>
              <a:ext cx="6421375" cy="142551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Neo4j Server (“Movies”)</a:t>
              </a: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28A12682-64AA-4F69-840B-EC4DDBA2A2B3}"/>
                </a:ext>
              </a:extLst>
            </p:cNvPr>
            <p:cNvSpPr/>
            <p:nvPr/>
          </p:nvSpPr>
          <p:spPr>
            <a:xfrm>
              <a:off x="7801769" y="7316879"/>
              <a:ext cx="670560" cy="6265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4B83005E-5978-4026-88FA-8A919C88DBD5}"/>
              </a:ext>
            </a:extLst>
          </p:cNvPr>
          <p:cNvSpPr/>
          <p:nvPr/>
        </p:nvSpPr>
        <p:spPr>
          <a:xfrm>
            <a:off x="3520440" y="1554480"/>
            <a:ext cx="4281329" cy="1335209"/>
          </a:xfrm>
          <a:prstGeom prst="wedgeRoundRectCallout">
            <a:avLst>
              <a:gd name="adj1" fmla="val 55850"/>
              <a:gd name="adj2" fmla="val 148681"/>
              <a:gd name="adj3" fmla="val 16667"/>
            </a:avLst>
          </a:prstGeom>
          <a:solidFill>
            <a:srgbClr val="EBEBEB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1D326D"/>
                </a:solidFill>
              </a:rPr>
              <a:t>Blazor Component C#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rgbClr val="1D326D"/>
                </a:solidFill>
              </a:rPr>
              <a:t>Neo4jMovieService C# Code </a:t>
            </a:r>
          </a:p>
        </p:txBody>
      </p:sp>
    </p:spTree>
    <p:extLst>
      <p:ext uri="{BB962C8B-B14F-4D97-AF65-F5344CB8AC3E}">
        <p14:creationId xmlns:p14="http://schemas.microsoft.com/office/powerpoint/2010/main" val="26561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F7F43-6B4B-42A3-BA8D-5C70873D7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Component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B7B5D-6927-4E0F-A47E-A5AEE3712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Lucida Console" panose="020B0609040504020204" pitchFamily="49" charset="0"/>
              </a:rPr>
              <a:t>void AddMovieShow()</a:t>
            </a:r>
          </a:p>
          <a:p>
            <a:r>
              <a:rPr lang="en-CA" dirty="0">
                <a:latin typeface="Lucida Console" panose="020B0609040504020204" pitchFamily="49" charset="0"/>
              </a:rPr>
              <a:t>void EditMovieShow(Neo4j.Driver.INode movie)</a:t>
            </a:r>
          </a:p>
          <a:p>
            <a:endParaRPr lang="en-CA" dirty="0">
              <a:latin typeface="Lucida Console" panose="020B0609040504020204" pitchFamily="49" charset="0"/>
            </a:endParaRPr>
          </a:p>
          <a:p>
            <a:r>
              <a:rPr lang="en-CA" dirty="0">
                <a:latin typeface="Lucida Console" panose="020B0609040504020204" pitchFamily="49" charset="0"/>
              </a:rPr>
              <a:t>async Task GetMovies()</a:t>
            </a:r>
          </a:p>
          <a:p>
            <a:r>
              <a:rPr lang="en-CA" dirty="0">
                <a:latin typeface="Lucida Console" panose="020B0609040504020204" pitchFamily="49" charset="0"/>
              </a:rPr>
              <a:t>async Task SaveMovieUpdate()</a:t>
            </a:r>
          </a:p>
          <a:p>
            <a:r>
              <a:rPr lang="en-CA" dirty="0">
                <a:latin typeface="Lucida Console" panose="020B0609040504020204" pitchFamily="49" charset="0"/>
              </a:rPr>
              <a:t>async Task DeleteMovieUpdate()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476EA-8AA6-47F3-ADC7-806F77009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88B68-89F4-4330-9885-68D2BE29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B8105-11CE-4447-8459-3E773A82C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3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CC8C2-E27D-4CBD-823D-366B7EA3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Neo4JMovieService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0581B-9102-4FD8-AED3-E6D3F3690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>
              <a:latin typeface="Lucida Console" panose="020B0609040504020204" pitchFamily="49" charset="0"/>
            </a:endParaRPr>
          </a:p>
          <a:p>
            <a:endParaRPr lang="en-CA" dirty="0">
              <a:latin typeface="Lucida Console" panose="020B0609040504020204" pitchFamily="49" charset="0"/>
            </a:endParaRPr>
          </a:p>
          <a:p>
            <a:endParaRPr lang="en-CA" dirty="0">
              <a:latin typeface="Lucida Console" panose="020B0609040504020204" pitchFamily="49" charset="0"/>
            </a:endParaRPr>
          </a:p>
          <a:p>
            <a:r>
              <a:rPr lang="en-CA" dirty="0">
                <a:latin typeface="Lucida Console" panose="020B0609040504020204" pitchFamily="49" charset="0"/>
              </a:rPr>
              <a:t>Task&lt;INode[]&gt; GetMoviesAsync()</a:t>
            </a:r>
          </a:p>
          <a:p>
            <a:r>
              <a:rPr lang="en-US" dirty="0">
                <a:latin typeface="Lucida Console" panose="020B0609040504020204" pitchFamily="49" charset="0"/>
              </a:rPr>
              <a:t>Task MergeMovieAsync(Movie movie)</a:t>
            </a:r>
          </a:p>
          <a:p>
            <a:r>
              <a:rPr lang="en-US" dirty="0">
                <a:latin typeface="Lucida Console" panose="020B0609040504020204" pitchFamily="49" charset="0"/>
              </a:rPr>
              <a:t>Task DeleteMovieAsync(Movie movie)</a:t>
            </a:r>
            <a:endParaRPr lang="en-CA" dirty="0">
              <a:latin typeface="Lucida Console" panose="020B0609040504020204" pitchFamily="49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276FF-BE10-40D6-8830-26DDA9177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01F8D-7F43-4C36-A0E0-F56F8736E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E3A6-487E-4988-8413-B4CC9E972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817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D9C9-456F-4E62-B49B-B6B9536D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Csharp Super Stack (CSSS) .NET Driver WRAPPER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1B27-B9DF-418A-BCEE-5CA84C5CA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6575088" cy="7156586"/>
          </a:xfrm>
        </p:spPr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List&lt;INode&gt; Query(string filterlabel, Dictionary&lt;string, object&gt; filterprops)</a:t>
            </a:r>
            <a:endParaRPr lang="en-CA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List&lt;INode&gt; Create(string label, Dictionary&lt;string, object&gt; properties)</a:t>
            </a:r>
          </a:p>
          <a:p>
            <a:r>
              <a:rPr lang="en-US" dirty="0">
                <a:latin typeface="Lucida Console" panose="020B0609040504020204" pitchFamily="49" charset="0"/>
              </a:rPr>
              <a:t>List&lt;INode&gt; Update(string label, Dictionary&lt;string, object&gt; properties)</a:t>
            </a:r>
          </a:p>
          <a:p>
            <a:r>
              <a:rPr lang="en-CA" dirty="0">
                <a:latin typeface="Lucida Console" panose="020B0609040504020204" pitchFamily="49" charset="0"/>
              </a:rPr>
              <a:t>string Delete(string id)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96DDB-9151-41B8-A195-56A9BDCD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8989-30B2-4CBD-B401-37CE5F6C9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DC0A4-F0F8-454B-AD1F-697C915D2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54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742CD-2B9E-416E-B0C1-541A34BC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13942-31CE-42C2-BE83-ACC09F5FE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326D"/>
                </a:solidFill>
              </a:rPr>
              <a:t>Blazor “Movies”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D326D"/>
                </a:solidFill>
              </a:rPr>
              <a:t>CSharp Super Stack “Movies”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93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Final Notes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38</a:t>
            </a:fld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FA2882D-D5B1-41C7-B2F5-79140CAFBD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98288-3D0D-48EF-AA4A-879DDB83596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0840" y="543628"/>
            <a:ext cx="2234248" cy="22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15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E66FB-74E1-41EE-97B8-4604C10A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DFF62-5D15-45B8-A564-6EAC1CCE6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5870238" cy="7342734"/>
          </a:xfrm>
        </p:spPr>
        <p:txBody>
          <a:bodyPr>
            <a:normAutofit/>
          </a:bodyPr>
          <a:lstStyle/>
          <a:p>
            <a:r>
              <a:rPr lang="en-CA" dirty="0"/>
              <a:t>2500 connected Blazor client browsers:  ~1.5 GB of memory on the server</a:t>
            </a:r>
          </a:p>
          <a:p>
            <a:r>
              <a:rPr lang="en-CA" dirty="0">
                <a:hlinkClick r:id="rId3"/>
              </a:rPr>
              <a:t>https://habr.com/en/company/microsoft/blog/473146/</a:t>
            </a:r>
            <a:endParaRPr lang="en-CA" dirty="0"/>
          </a:p>
          <a:p>
            <a:pPr lvl="1"/>
            <a:r>
              <a:rPr lang="en-US" dirty="0"/>
              <a:t>Single Standard_D1_v2 instance on Azure (1 vCPU, 3.5 GB memory) could handle over 5,000 concurrent users without any degradation in latency.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A </a:t>
            </a:r>
            <a:r>
              <a:rPr lang="en-US" b="0" i="0" u="sng" dirty="0">
                <a:solidFill>
                  <a:srgbClr val="487284"/>
                </a:solidFill>
                <a:effectLst/>
                <a:latin typeface="-apple-system"/>
                <a:hlinkClick r:id="rId4"/>
              </a:rPr>
              <a:t>Standard_D3_V2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instance (4 vCPU, 14GB memory) handled well over 20,000 concurrent clients. </a:t>
            </a:r>
            <a:b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main bottleneck for handling further load was available memory.</a:t>
            </a:r>
          </a:p>
          <a:p>
            <a:r>
              <a:rPr lang="en-US" dirty="0">
                <a:solidFill>
                  <a:srgbClr val="222222"/>
                </a:solidFill>
                <a:latin typeface="-apple-system"/>
              </a:rPr>
              <a:t>ASP.NET Core Perf Testing</a:t>
            </a:r>
          </a:p>
          <a:p>
            <a:pPr lvl="1"/>
            <a:r>
              <a:rPr lang="en-US" dirty="0"/>
              <a:t>About 250kb of memory used per client</a:t>
            </a:r>
          </a:p>
          <a:p>
            <a:pPr lvl="1"/>
            <a:r>
              <a:rPr lang="en-US" dirty="0"/>
              <a:t>Small VM (D1_V2) handled 5000 concurrent clients with no degradation</a:t>
            </a:r>
          </a:p>
          <a:p>
            <a:pPr lvl="1"/>
            <a:r>
              <a:rPr lang="en-US" dirty="0"/>
              <a:t>Large VM (D3_V2) handled 20000 concurrent clients with no degradation</a:t>
            </a:r>
          </a:p>
          <a:p>
            <a:pPr lvl="1"/>
            <a:r>
              <a:rPr lang="en-US" dirty="0"/>
              <a:t>Main factor is memory consumption and GC 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60295-96B6-48BF-8952-B1352CC7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7537D-6574-4D8B-967C-241430219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E0678-1381-4183-8332-A2ADD4AA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553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3A2E86-1830-4E7A-B096-C77F2EE1A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160"/>
            <a:ext cx="17279937" cy="115199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FD5888-C3F9-483D-B2C9-9BF3954D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SINGULAR Goal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2DB7A7-C027-4C6A-B79F-530C76661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3640" y="1249680"/>
            <a:ext cx="6501448" cy="7435456"/>
          </a:xfrm>
        </p:spPr>
        <p:txBody>
          <a:bodyPr>
            <a:normAutofit/>
          </a:bodyPr>
          <a:lstStyle/>
          <a:p>
            <a:r>
              <a:rPr lang="en-CA" sz="4400" dirty="0"/>
              <a:t>Making Neo4j web application development easier for C# and .NET developers</a:t>
            </a:r>
          </a:p>
        </p:txBody>
      </p:sp>
    </p:spTree>
    <p:extLst>
      <p:ext uri="{BB962C8B-B14F-4D97-AF65-F5344CB8AC3E}">
        <p14:creationId xmlns:p14="http://schemas.microsoft.com/office/powerpoint/2010/main" val="77938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F6010-43A0-46E6-A08B-9BAEA498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7E600-C32B-43D9-AFEB-4BE14526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264920"/>
            <a:ext cx="16409670" cy="7559041"/>
          </a:xfrm>
        </p:spPr>
        <p:txBody>
          <a:bodyPr>
            <a:normAutofit fontScale="92500" lnSpcReduction="20000"/>
          </a:bodyPr>
          <a:lstStyle/>
          <a:p>
            <a:r>
              <a:rPr lang="en-CA" dirty="0"/>
              <a:t>Blazor </a:t>
            </a:r>
          </a:p>
          <a:p>
            <a:pPr lvl="1"/>
            <a:r>
              <a:rPr lang="en-CA" dirty="0"/>
              <a:t>Getting Started with Blazor (</a:t>
            </a:r>
            <a:r>
              <a:rPr lang="en-CA" dirty="0">
                <a:hlinkClick r:id="rId2"/>
              </a:rPr>
              <a:t>http://blazor.net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Blazor OSS Project (</a:t>
            </a:r>
            <a:r>
              <a:rPr lang="en-CA" dirty="0">
                <a:hlinkClick r:id="rId3"/>
              </a:rPr>
              <a:t>https://github.com/dotnet/aspnetcore/tree/master/src/Components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Blazor Documentation (</a:t>
            </a:r>
            <a:r>
              <a:rPr lang="en-CA" dirty="0">
                <a:hlinkClick r:id="rId4"/>
              </a:rPr>
              <a:t>https://docs.microsoft.com/en-us/aspnet/core/blazor/?view=aspnetcore-5.0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Using MVC with Blazor Components (</a:t>
            </a:r>
            <a:r>
              <a:rPr lang="en-CA" dirty="0">
                <a:hlinkClick r:id="rId5"/>
              </a:rPr>
              <a:t>https://www.youtube.com/watch?v=MetcuX1OHD0</a:t>
            </a:r>
            <a:r>
              <a:rPr lang="en-CA" dirty="0"/>
              <a:t>)  </a:t>
            </a:r>
          </a:p>
          <a:p>
            <a:pPr lvl="1"/>
            <a:r>
              <a:rPr lang="en-CA" dirty="0"/>
              <a:t>Blazor eBook (free) (</a:t>
            </a:r>
            <a:r>
              <a:rPr lang="en-CA" dirty="0">
                <a:hlinkClick r:id="rId6"/>
              </a:rPr>
              <a:t>https://devblogs.microsoft.com/aspnet/blazor-aspnet-webforms-ebook/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ASP.NET Blog (</a:t>
            </a:r>
            <a:r>
              <a:rPr lang="en-CA" dirty="0">
                <a:hlinkClick r:id="rId7"/>
              </a:rPr>
              <a:t>https://devblogs.microsoft.com/aspnet/category/blazor/</a:t>
            </a:r>
            <a:r>
              <a:rPr lang="en-CA" dirty="0"/>
              <a:t>) </a:t>
            </a:r>
          </a:p>
          <a:p>
            <a:r>
              <a:rPr lang="en-CA" dirty="0"/>
              <a:t>Neo4j</a:t>
            </a:r>
          </a:p>
          <a:p>
            <a:pPr lvl="1"/>
            <a:r>
              <a:rPr lang="en-CA" dirty="0"/>
              <a:t>Neo4j Developer Resources (</a:t>
            </a:r>
            <a:r>
              <a:rPr lang="en-CA" dirty="0">
                <a:hlinkClick r:id="rId8"/>
              </a:rPr>
              <a:t>https://neo4j.com/developer/dotnet/</a:t>
            </a:r>
            <a:r>
              <a:rPr lang="en-CA" dirty="0"/>
              <a:t>) </a:t>
            </a:r>
          </a:p>
          <a:p>
            <a:pPr lvl="1"/>
            <a:r>
              <a:rPr lang="en-CA" dirty="0"/>
              <a:t>Multiple programming language examples (</a:t>
            </a:r>
            <a:r>
              <a:rPr lang="en-CA" dirty="0">
                <a:hlinkClick r:id="rId9"/>
              </a:rPr>
              <a:t>https://neo4j.com/developer/#cs-1</a:t>
            </a:r>
            <a:r>
              <a:rPr lang="en-CA" dirty="0"/>
              <a:t>) </a:t>
            </a:r>
          </a:p>
          <a:p>
            <a:r>
              <a:rPr lang="en-CA" dirty="0"/>
              <a:t>CSharp Super Stack</a:t>
            </a:r>
          </a:p>
          <a:p>
            <a:pPr lvl="1"/>
            <a:r>
              <a:rPr lang="en-CA" dirty="0"/>
              <a:t>GitHub (</a:t>
            </a:r>
            <a:r>
              <a:rPr lang="en-CA" dirty="0">
                <a:hlinkClick r:id="rId10"/>
              </a:rPr>
              <a:t>https://github.com/mwherman2000/CSharpSuperStack</a:t>
            </a:r>
            <a:r>
              <a:rPr lang="en-CA" dirty="0"/>
              <a:t>) </a:t>
            </a:r>
          </a:p>
          <a:p>
            <a:r>
              <a:rPr lang="en-CA" dirty="0"/>
              <a:t>Other Resources</a:t>
            </a:r>
          </a:p>
          <a:p>
            <a:pPr lvl="1"/>
            <a:r>
              <a:rPr lang="en-CA" dirty="0"/>
              <a:t>Awesome Blazor (</a:t>
            </a:r>
            <a:r>
              <a:rPr lang="en-CA" dirty="0">
                <a:hlinkClick r:id="rId11"/>
              </a:rPr>
              <a:t>https://github.com/AdrienTorris/awesome-blazor</a:t>
            </a:r>
            <a:r>
              <a:rPr lang="en-CA" dirty="0"/>
              <a:t>)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95440-830F-4594-B380-8FA3386B4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255D-D35D-4F6B-B172-3A935BFC7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E7611-E176-4696-8AFB-D583E608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40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6B877-40F8-48DD-B66D-3399B36CBC2F}"/>
              </a:ext>
            </a:extLst>
          </p:cNvPr>
          <p:cNvSpPr txBox="1"/>
          <p:nvPr/>
        </p:nvSpPr>
        <p:spPr>
          <a:xfrm>
            <a:off x="9758745" y="541345"/>
            <a:ext cx="67934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rgbClr val="1D326D"/>
                </a:solidFill>
                <a:latin typeface="Koblenz Serial" panose="02000000000000000000" pitchFamily="50" charset="0"/>
              </a:rPr>
              <a:t>Avoid Blazor resources dated older than 2020</a:t>
            </a:r>
          </a:p>
        </p:txBody>
      </p:sp>
    </p:spTree>
    <p:extLst>
      <p:ext uri="{BB962C8B-B14F-4D97-AF65-F5344CB8AC3E}">
        <p14:creationId xmlns:p14="http://schemas.microsoft.com/office/powerpoint/2010/main" val="225293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FC834-6430-4E4A-83B7-97BA43C29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1137147"/>
            <a:ext cx="16173450" cy="3602126"/>
          </a:xfrm>
        </p:spPr>
        <p:txBody>
          <a:bodyPr>
            <a:normAutofit/>
          </a:bodyPr>
          <a:lstStyle/>
          <a:p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Questions?</a:t>
            </a:r>
            <a:endParaRPr lang="en-US" sz="6600" dirty="0">
              <a:solidFill>
                <a:srgbClr val="1D326D"/>
              </a:solidFill>
            </a:endParaRP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B7F5412E-5DEB-4BEC-9DBB-F1C88B73A0F0}"/>
              </a:ext>
            </a:extLst>
          </p:cNvPr>
          <p:cNvSpPr txBox="1">
            <a:spLocks/>
          </p:cNvSpPr>
          <p:nvPr/>
        </p:nvSpPr>
        <p:spPr>
          <a:xfrm>
            <a:off x="10706614" y="9018020"/>
            <a:ext cx="5868474" cy="4367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5A9342-8D2C-4F03-BE33-2A71AE2A9EC4}" type="datetime1">
              <a:rPr lang="en-CA" smtClean="0">
                <a:solidFill>
                  <a:schemeClr val="bg1"/>
                </a:solidFill>
              </a:rPr>
              <a:pPr/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58836FC-E93F-4D6D-85BC-748103EA3B0E}"/>
              </a:ext>
            </a:extLst>
          </p:cNvPr>
          <p:cNvSpPr txBox="1">
            <a:spLocks/>
          </p:cNvSpPr>
          <p:nvPr/>
        </p:nvSpPr>
        <p:spPr>
          <a:xfrm>
            <a:off x="2057349" y="9019515"/>
            <a:ext cx="8233240" cy="435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417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186E121-34F3-4C75-97CF-3F1E0318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4850" y="9019514"/>
            <a:ext cx="1168522" cy="436743"/>
          </a:xfrm>
        </p:spPr>
        <p:txBody>
          <a:bodyPr vert="horz" lIns="91440" tIns="45720" rIns="91440" bIns="45720" rtlCol="0" anchor="ctr"/>
          <a:lstStyle>
            <a:lvl1pPr>
              <a:defRPr lang="en-CA" sz="1417" smtClean="0">
                <a:solidFill>
                  <a:schemeClr val="bg1"/>
                </a:solidFill>
              </a:defRPr>
            </a:lvl1pPr>
          </a:lstStyle>
          <a:p>
            <a:pPr algn="l"/>
            <a:fld id="{0B5C67D1-9F66-4BC1-9BEC-73C07D7C9B6B}" type="slidenum">
              <a:rPr lang="en-US" smtClean="0"/>
              <a:pPr algn="l"/>
              <a:t>41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6682463-2AD3-466F-BD0A-D1497C6488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900" y="5462192"/>
            <a:ext cx="14944338" cy="3072208"/>
          </a:xfrm>
        </p:spPr>
        <p:txBody>
          <a:bodyPr>
            <a:normAutofit/>
          </a:bodyPr>
          <a:lstStyle/>
          <a:p>
            <a:r>
              <a:rPr lang="en-US" dirty="0"/>
              <a:t>Michael Herman</a:t>
            </a:r>
            <a:br>
              <a:rPr lang="en-US" dirty="0"/>
            </a:br>
            <a:r>
              <a:rPr lang="en-US" dirty="0"/>
              <a:t>Hyperonomy Digital Identity Lab</a:t>
            </a:r>
            <a:br>
              <a:rPr lang="en-US" dirty="0"/>
            </a:br>
            <a:r>
              <a:rPr lang="en-US" dirty="0"/>
              <a:t>Parallelspace Corporation</a:t>
            </a:r>
            <a:br>
              <a:rPr lang="en-US" dirty="0"/>
            </a:br>
            <a:r>
              <a:rPr lang="en-US" dirty="0"/>
              <a:t>Alberta, CANADA</a:t>
            </a:r>
          </a:p>
          <a:p>
            <a:r>
              <a:rPr lang="en-US" dirty="0"/>
              <a:t>mwherman@parallelspace.net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DA5D55-8F0C-4D8D-83DB-DE1DEAB5570E}"/>
              </a:ext>
            </a:extLst>
          </p:cNvPr>
          <p:cNvGrpSpPr/>
          <p:nvPr/>
        </p:nvGrpSpPr>
        <p:grpSpPr>
          <a:xfrm>
            <a:off x="6794818" y="6102087"/>
            <a:ext cx="9645344" cy="2232000"/>
            <a:chOff x="6794818" y="5614407"/>
            <a:chExt cx="9645344" cy="22320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B12994C-25F2-4A5D-8D21-714DBA01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715A02-A105-451F-B374-41F652CE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EF9E48-4993-486A-98F4-4577E6D49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55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8E31F-62A7-4A5E-A45E-5389712F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5400" dirty="0">
                <a:solidFill>
                  <a:srgbClr val="1D326D"/>
                </a:solidFill>
                <a:latin typeface="Koblenz Serial" panose="02000000000000000000" pitchFamily="50" charset="0"/>
              </a:rPr>
              <a:t>Agenda</a:t>
            </a:r>
            <a:endParaRPr lang="en-US" sz="5400" dirty="0">
              <a:solidFill>
                <a:srgbClr val="1D326D"/>
              </a:solidFill>
              <a:latin typeface="Koblenz Serial" panose="02000000000000000000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F1BD8D-B7AA-4DB6-823F-F6D55D900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Blazor Web Application Framework </a:t>
            </a:r>
          </a:p>
          <a:p>
            <a:r>
              <a:rPr lang="en-CA" dirty="0"/>
              <a:t>Neo4j Graph Database Server</a:t>
            </a:r>
          </a:p>
          <a:p>
            <a:r>
              <a:rPr lang="en-CA" dirty="0"/>
              <a:t>Neo4j .NET Integration</a:t>
            </a:r>
          </a:p>
          <a:p>
            <a:r>
              <a:rPr lang="en-CA" dirty="0"/>
              <a:t>CSharp Super Stack (CSSS)</a:t>
            </a:r>
          </a:p>
          <a:p>
            <a:r>
              <a:rPr lang="en-CA" dirty="0"/>
              <a:t>Final Notes</a:t>
            </a:r>
          </a:p>
          <a:p>
            <a:r>
              <a:rPr lang="en-CA" dirty="0"/>
              <a:t>Q&amp;A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E697E-690E-449D-876D-716C15E19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926A1-66CE-4104-A2DF-F6F248802AEB}" type="datetime1">
              <a:rPr lang="en-CA" smtClean="0">
                <a:solidFill>
                  <a:schemeClr val="bg1"/>
                </a:solidFill>
              </a:rPr>
              <a:t>2020-11-23</a:t>
            </a:fld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6F833-51E6-4375-916D-1BB25F012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CSharp Super Stack - Hyperonomy Digital Identity Lab - Parallelspace Corporation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9F92F-4146-4086-9E81-82791C8A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>
                <a:solidFill>
                  <a:schemeClr val="bg1"/>
                </a:solidFill>
              </a:rPr>
              <a:pPr algn="l"/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85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E9C26-1BCD-4BF7-9C9E-DBA78C72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4400" dirty="0">
                <a:solidFill>
                  <a:srgbClr val="1D326D"/>
                </a:solidFill>
              </a:rPr>
              <a:t>CSharp Super Stack (CSSS)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A6767-246E-4780-96F8-ADDE99657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528550"/>
            <a:ext cx="16150590" cy="7156586"/>
          </a:xfrm>
        </p:spPr>
        <p:txBody>
          <a:bodyPr/>
          <a:lstStyle/>
          <a:p>
            <a:r>
              <a:rPr lang="en-CA" dirty="0"/>
              <a:t>Application framework for creating highly scalable Neo4j web apps without JavaScript</a:t>
            </a:r>
          </a:p>
          <a:p>
            <a:r>
              <a:rPr lang="en-CA" dirty="0"/>
              <a:t>Based on the Blazor OSS project</a:t>
            </a:r>
          </a:p>
          <a:p>
            <a:pPr lvl="1"/>
            <a:r>
              <a:rPr lang="en-CA" dirty="0"/>
              <a:t>Feature/part of ASP.NET Core OSS project</a:t>
            </a:r>
          </a:p>
          <a:p>
            <a:r>
              <a:rPr lang="en-CA" dirty="0"/>
              <a:t>Blazor </a:t>
            </a:r>
            <a:r>
              <a:rPr lang="en-CA" u="sng" dirty="0"/>
              <a:t>Server</a:t>
            </a:r>
            <a:r>
              <a:rPr lang="en-CA" dirty="0"/>
              <a:t> App hosting model</a:t>
            </a:r>
          </a:p>
          <a:p>
            <a:r>
              <a:rPr lang="en-CA" dirty="0"/>
              <a:t>Solution stack: C#, HTML and CSS</a:t>
            </a:r>
          </a:p>
          <a:p>
            <a:r>
              <a:rPr lang="en-CA" dirty="0"/>
              <a:t>Solution stack: Cypher and Neo4j .NET Driver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F614F-80B3-4C49-8B17-C315E9F5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3F9A-B1EE-4CC4-82E4-7D02A9BB06B1}" type="datetime1">
              <a:rPr lang="en-CA" smtClean="0"/>
              <a:pPr/>
              <a:t>2020-11-23</a:t>
            </a:fld>
            <a:endParaRPr lang="en-C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F258F-FC2E-424B-B02D-6C914F67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6D2C8-3922-420D-B78A-3A54AEF6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6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676E1D-E518-4BC1-8745-4455CCB304D7}"/>
              </a:ext>
            </a:extLst>
          </p:cNvPr>
          <p:cNvGrpSpPr/>
          <p:nvPr/>
        </p:nvGrpSpPr>
        <p:grpSpPr>
          <a:xfrm>
            <a:off x="851218" y="6147807"/>
            <a:ext cx="9645344" cy="2232000"/>
            <a:chOff x="6794818" y="5614407"/>
            <a:chExt cx="9645344" cy="2232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E5CE78-99B8-4B93-A629-21635B01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818" y="5750143"/>
              <a:ext cx="1814671" cy="18146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1E2910-0183-4C94-867B-D3E72FA19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4801" y="5614407"/>
              <a:ext cx="4705361" cy="2232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E98A99-63AA-44AB-8E82-2C6E7009C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625" y="5823207"/>
              <a:ext cx="2903040" cy="18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198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2F0C4-1481-4C8A-941A-08D35FFCD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977900" indent="-977900"/>
            <a:r>
              <a:rPr lang="en-CA" sz="6600" dirty="0">
                <a:solidFill>
                  <a:srgbClr val="1D326D"/>
                </a:solidFill>
                <a:sym typeface="Wingdings" panose="05000000000000000000" pitchFamily="2" charset="2"/>
              </a:rPr>
              <a:t></a:t>
            </a:r>
            <a:r>
              <a:rPr lang="en-CA" sz="6600" dirty="0">
                <a:solidFill>
                  <a:srgbClr val="1D326D"/>
                </a:solidFill>
              </a:rPr>
              <a:t> </a:t>
            </a:r>
            <a:r>
              <a:rPr lang="en-CA" sz="6600" dirty="0"/>
              <a:t>Blazor Web Application Framework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CC5B71-9C97-41AA-8DCC-68607C9C8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CCB42C-9097-4525-9EA0-F6C29F85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2579" y="547687"/>
            <a:ext cx="2271713" cy="22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58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647EFF-BC39-4769-9F4F-A00B41A9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7279938" cy="1151243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FD4617E-F13B-4D70-AAA2-735E5909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OSS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795CB-5309-44E0-A936-B453030F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Reusable Web UI component programming model</a:t>
            </a:r>
          </a:p>
          <a:p>
            <a:pPr lvl="1"/>
            <a:r>
              <a:rPr lang="en-CA" dirty="0"/>
              <a:t>Micro Frontend / Vertical Slice Architecture</a:t>
            </a:r>
          </a:p>
          <a:p>
            <a:r>
              <a:rPr lang="en-CA" dirty="0"/>
              <a:t>Powerful, uncomplicated technology foundation</a:t>
            </a:r>
          </a:p>
          <a:p>
            <a:pPr lvl="1"/>
            <a:r>
              <a:rPr lang="en-CA" dirty="0"/>
              <a:t>Pure C#, CSS and HTML</a:t>
            </a:r>
          </a:p>
          <a:p>
            <a:pPr lvl="1"/>
            <a:r>
              <a:rPr lang="en-CA" dirty="0"/>
              <a:t>JavaScript interop supported when needed</a:t>
            </a:r>
          </a:p>
          <a:p>
            <a:r>
              <a:rPr lang="en-CA" dirty="0"/>
              <a:t>Two interchangeable hosting models</a:t>
            </a:r>
          </a:p>
          <a:p>
            <a:pPr lvl="1"/>
            <a:r>
              <a:rPr lang="en-CA" dirty="0"/>
              <a:t>Blazor WebAssembly (WASM) App: In the browser</a:t>
            </a:r>
          </a:p>
          <a:p>
            <a:pPr lvl="1"/>
            <a:r>
              <a:rPr lang="en-CA" dirty="0"/>
              <a:t>Blazor Server App:  Server-based web application</a:t>
            </a:r>
          </a:p>
          <a:p>
            <a:r>
              <a:rPr lang="en-CA" dirty="0"/>
              <a:t>Production release as part of .NET 3 &amp; .NET 5</a:t>
            </a:r>
          </a:p>
          <a:p>
            <a:pPr lvl="1"/>
            <a:r>
              <a:rPr lang="en-CA" dirty="0"/>
              <a:t>“Feature” of ASP.NET Core (product ownership)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EFAB74-20FC-4146-905D-9B196A636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0B5C67D1-9F66-4BC1-9BEC-73C07D7C9B6B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B80DC5-0D4C-40AE-B5C9-14144092B79D}"/>
              </a:ext>
            </a:extLst>
          </p:cNvPr>
          <p:cNvSpPr/>
          <p:nvPr/>
        </p:nvSpPr>
        <p:spPr>
          <a:xfrm>
            <a:off x="1219200" y="6172200"/>
            <a:ext cx="7726680" cy="59436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2633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6618-4871-49EB-A854-55A0469CC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Blazor Stack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CCD005-1F29-4DE1-B3AF-8DA45066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154C3-8EB9-49B6-A415-51037853ABD5}" type="datetime1">
              <a:rPr lang="en-CA" smtClean="0"/>
              <a:t>2020-11-23</a:t>
            </a:fld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E2286F-CC52-49EA-9AFB-34B411C6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CSharp Super Stack - Hyperonomy Digital Identity Lab - Parallelspace Corporation</a:t>
            </a:r>
            <a:endParaRPr lang="en-CA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F1F6F34-5F11-4233-B6BC-97288FA1C0D9}"/>
              </a:ext>
            </a:extLst>
          </p:cNvPr>
          <p:cNvSpPr/>
          <p:nvPr/>
        </p:nvSpPr>
        <p:spPr>
          <a:xfrm>
            <a:off x="2963069" y="7118070"/>
            <a:ext cx="7931309" cy="139503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F825B-E203-426C-BF11-F0B53288F4E7}"/>
              </a:ext>
            </a:extLst>
          </p:cNvPr>
          <p:cNvSpPr/>
          <p:nvPr/>
        </p:nvSpPr>
        <p:spPr>
          <a:xfrm>
            <a:off x="11192669" y="7064313"/>
            <a:ext cx="1476058" cy="141868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392FE8-F527-4EDF-AD63-392F5CB5FCBF}"/>
              </a:ext>
            </a:extLst>
          </p:cNvPr>
          <p:cNvSpPr/>
          <p:nvPr/>
        </p:nvSpPr>
        <p:spPr>
          <a:xfrm>
            <a:off x="1173480" y="5368756"/>
            <a:ext cx="14917738" cy="61054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RAZOR PAGE 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E7B9CE5-5BB5-4C0E-923A-1C54B92AE13F}"/>
              </a:ext>
            </a:extLst>
          </p:cNvPr>
          <p:cNvSpPr/>
          <p:nvPr/>
        </p:nvSpPr>
        <p:spPr>
          <a:xfrm>
            <a:off x="1173480" y="6155236"/>
            <a:ext cx="14917738" cy="6105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BLAZOR COMPONENT MODEL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427D089-081C-477F-99C6-BC228A02EA88}"/>
              </a:ext>
            </a:extLst>
          </p:cNvPr>
          <p:cNvGrpSpPr/>
          <p:nvPr/>
        </p:nvGrpSpPr>
        <p:grpSpPr>
          <a:xfrm>
            <a:off x="1188720" y="1264921"/>
            <a:ext cx="7284720" cy="2492412"/>
            <a:chOff x="1188720" y="1264921"/>
            <a:chExt cx="7284720" cy="249241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42D3D57-443C-48B9-9565-FD65993A936F}"/>
                </a:ext>
              </a:extLst>
            </p:cNvPr>
            <p:cNvSpPr/>
            <p:nvPr/>
          </p:nvSpPr>
          <p:spPr>
            <a:xfrm>
              <a:off x="1188720" y="1264921"/>
              <a:ext cx="7284720" cy="249241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800" dirty="0">
                  <a:solidFill>
                    <a:srgbClr val="1D326D"/>
                  </a:solidFill>
                </a:rPr>
                <a:t>Blazor Server Hosting Model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C1A04FF-B82C-4C09-B371-F1F98B7F0709}"/>
                </a:ext>
              </a:extLst>
            </p:cNvPr>
            <p:cNvSpPr/>
            <p:nvPr/>
          </p:nvSpPr>
          <p:spPr>
            <a:xfrm>
              <a:off x="1341120" y="1800832"/>
              <a:ext cx="6981508" cy="17805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SERVER RUNTIME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0FEFC3-46A5-4F25-8701-39376FBBBA43}"/>
              </a:ext>
            </a:extLst>
          </p:cNvPr>
          <p:cNvGrpSpPr/>
          <p:nvPr/>
        </p:nvGrpSpPr>
        <p:grpSpPr>
          <a:xfrm>
            <a:off x="8806498" y="1271445"/>
            <a:ext cx="7284720" cy="2485888"/>
            <a:chOff x="8806498" y="1271445"/>
            <a:chExt cx="7284720" cy="24858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2FF5D3-37CB-4CBD-941A-10B7AD4C8CAA}"/>
                </a:ext>
              </a:extLst>
            </p:cNvPr>
            <p:cNvSpPr/>
            <p:nvPr/>
          </p:nvSpPr>
          <p:spPr>
            <a:xfrm>
              <a:off x="8806498" y="1271445"/>
              <a:ext cx="7284720" cy="24858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CA" sz="2800" dirty="0">
                  <a:solidFill>
                    <a:srgbClr val="1D326D"/>
                  </a:solidFill>
                </a:rPr>
                <a:t>Blazor WASM Hosting Model (Browser)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F9882BF6-E89D-4C45-A9A3-0968FB4E9B87}"/>
                </a:ext>
              </a:extLst>
            </p:cNvPr>
            <p:cNvSpPr/>
            <p:nvPr/>
          </p:nvSpPr>
          <p:spPr>
            <a:xfrm>
              <a:off x="8957310" y="1818023"/>
              <a:ext cx="6981508" cy="178056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.NET WASM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(mono.wasm) </a:t>
              </a:r>
            </a:p>
            <a:p>
              <a:pPr algn="ctr"/>
              <a:r>
                <a:rPr lang="en-CA" sz="3600" b="1" dirty="0">
                  <a:solidFill>
                    <a:srgbClr val="1D326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RUNTIME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BDB4DAD-36AF-432D-8CBB-445208BABC83}"/>
              </a:ext>
            </a:extLst>
          </p:cNvPr>
          <p:cNvSpPr/>
          <p:nvPr/>
        </p:nvSpPr>
        <p:spPr>
          <a:xfrm>
            <a:off x="1188720" y="7118721"/>
            <a:ext cx="1476058" cy="139439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EA36F5-4F6A-451A-82F9-82FB07EA99BF}"/>
              </a:ext>
            </a:extLst>
          </p:cNvPr>
          <p:cNvGrpSpPr/>
          <p:nvPr/>
        </p:nvGrpSpPr>
        <p:grpSpPr>
          <a:xfrm>
            <a:off x="12911534" y="7073495"/>
            <a:ext cx="3194924" cy="1439290"/>
            <a:chOff x="12911534" y="7073495"/>
            <a:chExt cx="3194924" cy="143929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EB2720C-053F-4B40-B672-4430C44DCE3B}"/>
                </a:ext>
              </a:extLst>
            </p:cNvPr>
            <p:cNvSpPr/>
            <p:nvPr/>
          </p:nvSpPr>
          <p:spPr>
            <a:xfrm>
              <a:off x="14630400" y="7118393"/>
              <a:ext cx="1476058" cy="1394392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7030A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JS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4822304D-1838-4934-84D2-800F1DC4D235}"/>
                </a:ext>
              </a:extLst>
            </p:cNvPr>
            <p:cNvSpPr/>
            <p:nvPr/>
          </p:nvSpPr>
          <p:spPr>
            <a:xfrm>
              <a:off x="12911534" y="7073495"/>
              <a:ext cx="1476058" cy="1418685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3D3F52C-9A29-4ED1-98AE-74CB6B4394A7}"/>
              </a:ext>
            </a:extLst>
          </p:cNvPr>
          <p:cNvGrpSpPr/>
          <p:nvPr/>
        </p:nvGrpSpPr>
        <p:grpSpPr>
          <a:xfrm>
            <a:off x="1021080" y="4135233"/>
            <a:ext cx="15255240" cy="946148"/>
            <a:chOff x="1021080" y="3898743"/>
            <a:chExt cx="15255240" cy="946148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809B312-7A20-4514-89D7-7A19AA73C72F}"/>
                </a:ext>
              </a:extLst>
            </p:cNvPr>
            <p:cNvSpPr/>
            <p:nvPr/>
          </p:nvSpPr>
          <p:spPr>
            <a:xfrm>
              <a:off x="1188720" y="4059597"/>
              <a:ext cx="14917738" cy="610548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3600" b="1" dirty="0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BLAZOR Components to IR to C# to .NET ASSEMBLIES (MSIL)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43CDFE3-17D3-4DF0-86D7-6DAF6A3E3DD4}"/>
                </a:ext>
              </a:extLst>
            </p:cNvPr>
            <p:cNvSpPr/>
            <p:nvPr/>
          </p:nvSpPr>
          <p:spPr>
            <a:xfrm>
              <a:off x="1021080" y="3898743"/>
              <a:ext cx="15255240" cy="946148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5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 animBg="1"/>
      <p:bldP spid="22" grpId="0" animBg="1"/>
    </p:bldLst>
  </p:timing>
</p:sld>
</file>

<file path=ppt/theme/theme1.xml><?xml version="1.0" encoding="utf-8"?>
<a:theme xmlns:a="http://schemas.openxmlformats.org/drawingml/2006/main" name="Galler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28647</TotalTime>
  <Words>2584</Words>
  <Application>Microsoft Office PowerPoint</Application>
  <PresentationFormat>Custom</PresentationFormat>
  <Paragraphs>405</Paragraphs>
  <Slides>41</Slides>
  <Notes>10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-apple-system</vt:lpstr>
      <vt:lpstr>Arial</vt:lpstr>
      <vt:lpstr>Calibri</vt:lpstr>
      <vt:lpstr>Gill Sans MT</vt:lpstr>
      <vt:lpstr>Koblenz Serial</vt:lpstr>
      <vt:lpstr>Lucida Console</vt:lpstr>
      <vt:lpstr>Open Sans</vt:lpstr>
      <vt:lpstr>Roboto</vt:lpstr>
      <vt:lpstr>Gallery</vt:lpstr>
      <vt:lpstr>CSharp Super stack Creating highly scalable  Neo4j web apps without JavaScript </vt:lpstr>
      <vt:lpstr>Michael Herman Solution Architect, and Developer Hyperonomy Digital Identity Lab Parallelspace Corporation Alberta, CANADA</vt:lpstr>
      <vt:lpstr>My Neo4J Experience</vt:lpstr>
      <vt:lpstr>SINGULAR Goal</vt:lpstr>
      <vt:lpstr>Agenda</vt:lpstr>
      <vt:lpstr>CSharp Super Stack (CSSS)</vt:lpstr>
      <vt:lpstr> Blazor Web Application Framework</vt:lpstr>
      <vt:lpstr>Blazor OSS project</vt:lpstr>
      <vt:lpstr>Blazor Stack</vt:lpstr>
      <vt:lpstr>Blazor WebAssembly (WASM) APPS</vt:lpstr>
      <vt:lpstr>Blazor Server APPS</vt:lpstr>
      <vt:lpstr>ARCHITECTURAL COMPARISON</vt:lpstr>
      <vt:lpstr>RenderTree (aka Shadow DOM) 1/3</vt:lpstr>
      <vt:lpstr>RenderTree (aka Shadow DOM) 2/3</vt:lpstr>
      <vt:lpstr>RenderTree (aka Shadow DOM) 3/3</vt:lpstr>
      <vt:lpstr>DEMOS</vt:lpstr>
      <vt:lpstr> NEO4J Graph Database Server</vt:lpstr>
      <vt:lpstr>Neo4j Graph Database Platform</vt:lpstr>
      <vt:lpstr>PowerPoint Presentation</vt:lpstr>
      <vt:lpstr>PowerPoint Presentation</vt:lpstr>
      <vt:lpstr>Neo4J: Labeled Property Graph Model</vt:lpstr>
      <vt:lpstr>Neo4J: Labeled Property Graph Model</vt:lpstr>
      <vt:lpstr>Cypher query Language</vt:lpstr>
      <vt:lpstr>Cypher query Language 1/2</vt:lpstr>
      <vt:lpstr>Cypher query Language 2/2</vt:lpstr>
      <vt:lpstr>Neo4j Deployment Model</vt:lpstr>
      <vt:lpstr>NEO4j Server Protocol</vt:lpstr>
      <vt:lpstr> Neo4j .NET Integration</vt:lpstr>
      <vt:lpstr>NEO4J .NET Driver</vt:lpstr>
      <vt:lpstr>MOVIES:  Windows CONSOLE APP</vt:lpstr>
      <vt:lpstr>Neo4J .NET Driver Query Methods</vt:lpstr>
      <vt:lpstr> CSharp Super Stack (CSSS)</vt:lpstr>
      <vt:lpstr>CSharp Super Stack (CSSS)</vt:lpstr>
      <vt:lpstr>Blazor Component Methods</vt:lpstr>
      <vt:lpstr>Neo4JMovieService Service</vt:lpstr>
      <vt:lpstr>Csharp Super Stack (CSSS) .NET Driver WRAPPER</vt:lpstr>
      <vt:lpstr>DEMOS</vt:lpstr>
      <vt:lpstr> Final Notes</vt:lpstr>
      <vt:lpstr>Scalability</vt:lpstr>
      <vt:lpstr>RESOURCES</vt:lpstr>
      <vt:lpstr>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Herman</dc:creator>
  <cp:lastModifiedBy>Michael Herman</cp:lastModifiedBy>
  <cp:revision>238</cp:revision>
  <dcterms:created xsi:type="dcterms:W3CDTF">2018-06-12T18:49:04Z</dcterms:created>
  <dcterms:modified xsi:type="dcterms:W3CDTF">2020-11-24T03:14:19Z</dcterms:modified>
</cp:coreProperties>
</file>